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420" r:id="rId2"/>
    <p:sldId id="411" r:id="rId3"/>
    <p:sldId id="457" r:id="rId4"/>
    <p:sldId id="456" r:id="rId5"/>
    <p:sldId id="460" r:id="rId6"/>
    <p:sldId id="467" r:id="rId7"/>
    <p:sldId id="468" r:id="rId8"/>
    <p:sldId id="421" r:id="rId9"/>
    <p:sldId id="422" r:id="rId10"/>
    <p:sldId id="424" r:id="rId11"/>
    <p:sldId id="425" r:id="rId12"/>
    <p:sldId id="464" r:id="rId13"/>
    <p:sldId id="426" r:id="rId14"/>
    <p:sldId id="434" r:id="rId15"/>
    <p:sldId id="451" r:id="rId16"/>
    <p:sldId id="435" r:id="rId17"/>
    <p:sldId id="449" r:id="rId18"/>
    <p:sldId id="469" r:id="rId19"/>
    <p:sldId id="465" r:id="rId20"/>
    <p:sldId id="461" r:id="rId21"/>
    <p:sldId id="433" r:id="rId22"/>
    <p:sldId id="446" r:id="rId23"/>
    <p:sldId id="466" r:id="rId24"/>
    <p:sldId id="455" r:id="rId25"/>
    <p:sldId id="438" r:id="rId26"/>
  </p:sldIdLst>
  <p:sldSz cx="9144000" cy="6858000" type="screen4x3"/>
  <p:notesSz cx="6718300" cy="9855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008000"/>
    <a:srgbClr val="660033"/>
    <a:srgbClr val="990099"/>
    <a:srgbClr val="800080"/>
    <a:srgbClr val="CC0099"/>
    <a:srgbClr val="660066"/>
    <a:srgbClr val="FF99FF"/>
    <a:srgbClr val="CC00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Style léger 3 - Accentuation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7" autoAdjust="0"/>
    <p:restoredTop sz="94641" autoAdjust="0"/>
  </p:normalViewPr>
  <p:slideViewPr>
    <p:cSldViewPr snapToGrid="0" snapToObjects="1">
      <p:cViewPr varScale="1">
        <p:scale>
          <a:sx n="102" d="100"/>
          <a:sy n="102" d="100"/>
        </p:scale>
        <p:origin x="-898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05238" y="0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56C035A-C659-4761-A945-3F76EC82C76D}" type="datetimeFigureOut">
              <a:rPr lang="en-US"/>
              <a:pPr>
                <a:defRPr/>
              </a:pPr>
              <a:t>8/31/2017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61488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05238" y="9361488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1B59037-A1E6-4755-8121-A20ED5B8AA64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7430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6825" y="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146B327B-7BAD-496D-81E5-E3B56DE98280}" type="datetime1">
              <a:rPr lang="en-US"/>
              <a:pPr>
                <a:defRPr/>
              </a:pPr>
              <a:t>8/31/2017</a:t>
            </a:fld>
            <a:endParaRPr lang="en-US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5350" y="739775"/>
            <a:ext cx="492760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5350" y="4681538"/>
            <a:ext cx="4927600" cy="443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3075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6825" y="9363075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3902B5E6-14CC-4ADD-A943-C5F93B6E6EC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0983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02B5E6-14CC-4ADD-A943-C5F93B6E6EC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4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895350" y="739775"/>
            <a:ext cx="4927600" cy="36957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ea typeface="ＭＳ Ｐゴシック" pitchFamily="34" charset="-128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4A279665-1C13-48BD-9A4D-514FFCFE6250}" type="slidenum">
              <a:rPr lang="en-US" altLang="fr-FR" sz="1200"/>
              <a:pPr eaLnBrk="1" hangingPunct="1"/>
              <a:t>15</a:t>
            </a:fld>
            <a:endParaRPr lang="en-US" altLang="fr-FR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5AD84-438E-4250-91E0-B3F53C344A1E}" type="datetime1">
              <a:rPr lang="en-US"/>
              <a:pPr>
                <a:defRPr/>
              </a:pPr>
              <a:t>8/31/2017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70665-E28B-4EB1-AA23-1A930228471E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152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767C1-513D-4641-BB2D-BB2F070216A6}" type="datetime1">
              <a:rPr lang="en-US"/>
              <a:pPr>
                <a:defRPr/>
              </a:pPr>
              <a:t>8/31/2017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96131-C5D1-40A3-88AF-4E59BB0B8A2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068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B29C3-0670-4399-9A2B-94976A4199D1}" type="datetime1">
              <a:rPr lang="en-US"/>
              <a:pPr>
                <a:defRPr/>
              </a:pPr>
              <a:t>8/31/2017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F7539-5804-432B-A850-0679A82937E2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844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4ABBE-9011-4847-A8C5-8DBDB81B66B1}" type="datetime1">
              <a:rPr lang="en-US"/>
              <a:pPr>
                <a:defRPr/>
              </a:pPr>
              <a:t>8/31/2017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0CD45-26D5-4543-8877-DBFC66BD04F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180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BD8B9-7909-444C-AD84-A0CB8B67BB52}" type="datetime1">
              <a:rPr lang="en-US"/>
              <a:pPr>
                <a:defRPr/>
              </a:pPr>
              <a:t>8/31/2017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A791-3525-4E1E-81EC-EB03C62E5F8A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206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527E5-CF19-4519-BD51-2CC6E11C0593}" type="datetime1">
              <a:rPr lang="en-US"/>
              <a:pPr>
                <a:defRPr/>
              </a:pPr>
              <a:t>8/31/2017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AF4C6-8441-46EC-9365-60301B3619EE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851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17D51-C210-43E2-8570-27B91D1101E9}" type="datetime1">
              <a:rPr lang="en-US"/>
              <a:pPr>
                <a:defRPr/>
              </a:pPr>
              <a:t>8/31/2017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79574-E341-448A-B3C5-208D3B31A88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647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49B1E-FB62-4C88-89BC-397D5E8BD04A}" type="datetime1">
              <a:rPr lang="en-US"/>
              <a:pPr>
                <a:defRPr/>
              </a:pPr>
              <a:t>8/31/2017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286D2-E0CB-40C4-8F93-69D9F5F838A1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937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9D435-9269-4905-A25C-8C65CA12239C}" type="datetime1">
              <a:rPr lang="en-US"/>
              <a:pPr>
                <a:defRPr/>
              </a:pPr>
              <a:t>8/31/2017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34C01-3238-4AEB-8FE3-47C59EA7C9F8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643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FB8E3-AB5C-405A-9BB1-EB2D287B25A5}" type="datetime1">
              <a:rPr lang="en-US"/>
              <a:pPr>
                <a:defRPr/>
              </a:pPr>
              <a:t>8/31/2017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96ED3-30CE-47E5-9F5D-157F5079E392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021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A10AA-9B15-4C03-A415-239152DCA10C}" type="datetime1">
              <a:rPr lang="en-US"/>
              <a:pPr>
                <a:defRPr/>
              </a:pPr>
              <a:t>8/31/2017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96CF0-38B5-4171-B955-F1E646D1D411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162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fr-FR" smtClean="0"/>
              <a:t>Click to edit Master title style</a:t>
            </a:r>
            <a:endParaRPr lang="en-US" altLang="fr-FR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fr-FR" smtClean="0"/>
              <a:t>Click to edit Master text styles</a:t>
            </a:r>
          </a:p>
          <a:p>
            <a:pPr lvl="1"/>
            <a:r>
              <a:rPr lang="sv-SE" altLang="fr-FR" smtClean="0"/>
              <a:t>Second level</a:t>
            </a:r>
          </a:p>
          <a:p>
            <a:pPr lvl="2"/>
            <a:r>
              <a:rPr lang="sv-SE" altLang="fr-FR" smtClean="0"/>
              <a:t>Third level</a:t>
            </a:r>
          </a:p>
          <a:p>
            <a:pPr lvl="3"/>
            <a:r>
              <a:rPr lang="sv-SE" altLang="fr-FR" smtClean="0"/>
              <a:t>Fourth level</a:t>
            </a:r>
          </a:p>
          <a:p>
            <a:pPr lvl="4"/>
            <a:r>
              <a:rPr lang="sv-SE" altLang="fr-FR" smtClean="0"/>
              <a:t>Fifth level</a:t>
            </a:r>
            <a:endParaRPr lang="en-US" altLang="fr-F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7E05A803-F427-43A7-9BA5-0F75BF98F9F7}" type="datetime1">
              <a:rPr lang="en-US"/>
              <a:pPr>
                <a:defRPr/>
              </a:pPr>
              <a:t>8/31/2017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171F9EBF-29C2-4BC4-A394-16FAB14C8E12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cluster.irap.omp.eu/public/ESCAPE/ESCAPE_M5_Proposal_V1.1.pdf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9"/>
          <p:cNvSpPr>
            <a:spLocks noGrp="1"/>
          </p:cNvSpPr>
          <p:nvPr>
            <p:ph type="title" idx="4294967295"/>
          </p:nvPr>
        </p:nvSpPr>
        <p:spPr>
          <a:xfrm>
            <a:off x="5143500" y="346"/>
            <a:ext cx="4000499" cy="2196202"/>
          </a:xfrm>
          <a:noFill/>
        </p:spPr>
        <p:txBody>
          <a:bodyPr/>
          <a:lstStyle/>
          <a:p>
            <a:pPr>
              <a:lnSpc>
                <a:spcPct val="110000"/>
              </a:lnSpc>
            </a:pPr>
            <a:r>
              <a:rPr lang="fr-FR" altLang="fr-FR" sz="2800" b="1" dirty="0" smtClean="0">
                <a:solidFill>
                  <a:srgbClr val="0000FF"/>
                </a:solidFill>
                <a:ea typeface="ＭＳ Ｐゴシック" pitchFamily="34" charset="-128"/>
              </a:rPr>
              <a:t>ESCAPE</a:t>
            </a:r>
            <a:br>
              <a:rPr lang="fr-FR" altLang="fr-FR" sz="2800" b="1" dirty="0" smtClean="0">
                <a:solidFill>
                  <a:srgbClr val="0000FF"/>
                </a:solidFill>
                <a:ea typeface="ＭＳ Ｐゴシック" pitchFamily="34" charset="-128"/>
              </a:rPr>
            </a:br>
            <a:r>
              <a:rPr lang="en-US" altLang="fr-FR" sz="2400" b="1" i="1" u="sng" dirty="0">
                <a:solidFill>
                  <a:srgbClr val="0000FF"/>
                </a:solidFill>
                <a:ea typeface="ＭＳ Ｐゴシック" pitchFamily="34" charset="-128"/>
              </a:rPr>
              <a:t>E</a:t>
            </a:r>
            <a:r>
              <a:rPr lang="en-US" altLang="fr-FR" sz="2400" b="1" i="1" dirty="0">
                <a:solidFill>
                  <a:srgbClr val="0000FF"/>
                </a:solidFill>
                <a:ea typeface="ＭＳ Ｐゴシック" pitchFamily="34" charset="-128"/>
              </a:rPr>
              <a:t>uropean </a:t>
            </a:r>
            <a:r>
              <a:rPr lang="en-US" altLang="fr-FR" sz="2400" b="1" i="1" u="sng" dirty="0" err="1">
                <a:solidFill>
                  <a:srgbClr val="0000FF"/>
                </a:solidFill>
                <a:ea typeface="ＭＳ Ｐゴシック" pitchFamily="34" charset="-128"/>
              </a:rPr>
              <a:t>S</a:t>
            </a:r>
            <a:r>
              <a:rPr lang="en-US" altLang="fr-FR" sz="2400" b="1" i="1" dirty="0" err="1">
                <a:solidFill>
                  <a:srgbClr val="0000FF"/>
                </a:solidFill>
                <a:ea typeface="ＭＳ Ｐゴシック" pitchFamily="34" charset="-128"/>
              </a:rPr>
              <a:t>pace</a:t>
            </a:r>
            <a:r>
              <a:rPr lang="en-US" altLang="fr-FR" sz="2400" b="1" i="1" u="sng" dirty="0" err="1">
                <a:solidFill>
                  <a:srgbClr val="0000FF"/>
                </a:solidFill>
                <a:ea typeface="ＭＳ Ｐゴシック" pitchFamily="34" charset="-128"/>
              </a:rPr>
              <a:t>C</a:t>
            </a:r>
            <a:r>
              <a:rPr lang="en-US" altLang="fr-FR" sz="2400" b="1" i="1" dirty="0" err="1">
                <a:solidFill>
                  <a:srgbClr val="0000FF"/>
                </a:solidFill>
                <a:ea typeface="ＭＳ Ｐゴシック" pitchFamily="34" charset="-128"/>
              </a:rPr>
              <a:t>raft</a:t>
            </a:r>
            <a:r>
              <a:rPr lang="en-US" altLang="fr-FR" sz="2400" b="1" i="1" dirty="0">
                <a:solidFill>
                  <a:srgbClr val="0000FF"/>
                </a:solidFill>
                <a:ea typeface="ＭＳ Ｐゴシック" pitchFamily="34" charset="-128"/>
              </a:rPr>
              <a:t> </a:t>
            </a:r>
            <a:r>
              <a:rPr lang="en-US" altLang="fr-FR" sz="2400" b="1" i="1" dirty="0" smtClean="0">
                <a:solidFill>
                  <a:srgbClr val="0000FF"/>
                </a:solidFill>
                <a:ea typeface="ＭＳ Ｐゴシック" pitchFamily="34" charset="-128"/>
              </a:rPr>
              <a:t/>
            </a:r>
            <a:br>
              <a:rPr lang="en-US" altLang="fr-FR" sz="2400" b="1" i="1" dirty="0" smtClean="0">
                <a:solidFill>
                  <a:srgbClr val="0000FF"/>
                </a:solidFill>
                <a:ea typeface="ＭＳ Ｐゴシック" pitchFamily="34" charset="-128"/>
              </a:rPr>
            </a:br>
            <a:r>
              <a:rPr lang="en-US" altLang="fr-FR" sz="2400" b="1" i="1" dirty="0" smtClean="0">
                <a:solidFill>
                  <a:srgbClr val="0000FF"/>
                </a:solidFill>
                <a:ea typeface="ＭＳ Ｐゴシック" pitchFamily="34" charset="-128"/>
              </a:rPr>
              <a:t>for </a:t>
            </a:r>
            <a:r>
              <a:rPr lang="en-US" altLang="fr-FR" sz="2400" b="1" i="1" dirty="0">
                <a:solidFill>
                  <a:srgbClr val="0000FF"/>
                </a:solidFill>
                <a:ea typeface="ＭＳ Ｐゴシック" pitchFamily="34" charset="-128"/>
              </a:rPr>
              <a:t>the study of </a:t>
            </a:r>
            <a:r>
              <a:rPr lang="en-US" altLang="fr-FR" sz="2400" b="1" i="1" dirty="0" smtClean="0">
                <a:solidFill>
                  <a:srgbClr val="0000FF"/>
                </a:solidFill>
                <a:ea typeface="ＭＳ Ｐゴシック" pitchFamily="34" charset="-128"/>
              </a:rPr>
              <a:t/>
            </a:r>
            <a:br>
              <a:rPr lang="en-US" altLang="fr-FR" sz="2400" b="1" i="1" dirty="0" smtClean="0">
                <a:solidFill>
                  <a:srgbClr val="0000FF"/>
                </a:solidFill>
                <a:ea typeface="ＭＳ Ｐゴシック" pitchFamily="34" charset="-128"/>
              </a:rPr>
            </a:br>
            <a:r>
              <a:rPr lang="en-US" altLang="fr-FR" sz="2400" b="1" i="1" u="sng" dirty="0" smtClean="0">
                <a:solidFill>
                  <a:srgbClr val="0000FF"/>
                </a:solidFill>
                <a:ea typeface="ＭＳ Ｐゴシック" pitchFamily="34" charset="-128"/>
              </a:rPr>
              <a:t>A</a:t>
            </a:r>
            <a:r>
              <a:rPr lang="en-US" altLang="fr-FR" sz="2400" b="1" i="1" dirty="0" smtClean="0">
                <a:solidFill>
                  <a:srgbClr val="0000FF"/>
                </a:solidFill>
                <a:ea typeface="ＭＳ Ｐゴシック" pitchFamily="34" charset="-128"/>
              </a:rPr>
              <a:t>tmospheric </a:t>
            </a:r>
            <a:r>
              <a:rPr lang="en-US" altLang="fr-FR" sz="2400" b="1" i="1" u="sng" dirty="0">
                <a:solidFill>
                  <a:srgbClr val="0000FF"/>
                </a:solidFill>
                <a:ea typeface="ＭＳ Ｐゴシック" pitchFamily="34" charset="-128"/>
              </a:rPr>
              <a:t>P</a:t>
            </a:r>
            <a:r>
              <a:rPr lang="en-US" altLang="fr-FR" sz="2400" b="1" i="1" dirty="0">
                <a:solidFill>
                  <a:srgbClr val="0000FF"/>
                </a:solidFill>
                <a:ea typeface="ＭＳ Ｐゴシック" pitchFamily="34" charset="-128"/>
              </a:rPr>
              <a:t>article </a:t>
            </a:r>
            <a:r>
              <a:rPr lang="en-US" altLang="fr-FR" sz="2400" b="1" i="1" u="sng" dirty="0">
                <a:solidFill>
                  <a:srgbClr val="0000FF"/>
                </a:solidFill>
                <a:ea typeface="ＭＳ Ｐゴシック" pitchFamily="34" charset="-128"/>
              </a:rPr>
              <a:t>E</a:t>
            </a:r>
            <a:r>
              <a:rPr lang="en-US" altLang="fr-FR" sz="2400" b="1" i="1" dirty="0">
                <a:solidFill>
                  <a:srgbClr val="0000FF"/>
                </a:solidFill>
                <a:ea typeface="ＭＳ Ｐゴシック" pitchFamily="34" charset="-128"/>
              </a:rPr>
              <a:t>scape </a:t>
            </a:r>
            <a:endParaRPr lang="fr-FR" altLang="fr-FR" sz="2800" b="1" i="1" dirty="0" smtClean="0">
              <a:solidFill>
                <a:srgbClr val="0000FF"/>
              </a:solidFill>
              <a:ea typeface="ＭＳ Ｐゴシック" pitchFamily="34" charset="-128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203321" y="2898408"/>
            <a:ext cx="385057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altLang="fr-FR" b="1" i="1" dirty="0" smtClean="0"/>
              <a:t>How and at what rate is Earth slowly losing its atmosphere to space?</a:t>
            </a:r>
          </a:p>
          <a:p>
            <a:pPr algn="ctr">
              <a:defRPr/>
            </a:pPr>
            <a:r>
              <a:rPr lang="en-GB" altLang="fr-FR" b="1" dirty="0" smtClean="0"/>
              <a:t/>
            </a:r>
            <a:br>
              <a:rPr lang="en-GB" altLang="fr-FR" b="1" dirty="0" smtClean="0"/>
            </a:br>
            <a:r>
              <a:rPr lang="en-GB" altLang="fr-FR" dirty="0" smtClean="0"/>
              <a:t>An M5 mission proposal  </a:t>
            </a:r>
            <a:br>
              <a:rPr lang="en-GB" altLang="fr-FR" dirty="0" smtClean="0"/>
            </a:br>
            <a:r>
              <a:rPr lang="en-GB" altLang="fr-FR" dirty="0" smtClean="0"/>
              <a:t>submitted to ESA </a:t>
            </a:r>
            <a:endParaRPr lang="en-GB" altLang="fr-FR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597492" y="5697131"/>
            <a:ext cx="3264494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ESCAPE Team Meeting</a:t>
            </a:r>
          </a:p>
          <a:p>
            <a:pPr algn="ctr" eaLnBrk="1" hangingPunct="1">
              <a:defRPr/>
            </a:pP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Bled, Slovenia</a:t>
            </a:r>
            <a:b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15 September 2017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24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oneTexte 2"/>
          <p:cNvSpPr txBox="1">
            <a:spLocks noChangeArrowheads="1"/>
          </p:cNvSpPr>
          <p:nvPr/>
        </p:nvSpPr>
        <p:spPr bwMode="auto">
          <a:xfrm>
            <a:off x="1895475" y="5386388"/>
            <a:ext cx="5629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fr-FR" sz="2000" i="1" dirty="0">
                <a:latin typeface="Arial" charset="0"/>
                <a:cs typeface="Arial" charset="0"/>
              </a:rPr>
              <a:t>Perigee altitude evolution </a:t>
            </a:r>
          </a:p>
        </p:txBody>
      </p:sp>
      <p:pic>
        <p:nvPicPr>
          <p:cNvPr id="6147" name="Image 3" descr="H:\ETUDES_PROJETS\COSMIC-VISION-M5\ANALYSES\STELA\simu5\plot\5ans\perige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9" b="9106"/>
          <a:stretch>
            <a:fillRect/>
          </a:stretch>
        </p:blipFill>
        <p:spPr bwMode="auto">
          <a:xfrm>
            <a:off x="1547813" y="263525"/>
            <a:ext cx="6408737" cy="489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19150" y="6043613"/>
            <a:ext cx="77247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02060"/>
                </a:solidFill>
              </a:rPr>
              <a:t>STELA (Semi-analytic Tool for End of </a:t>
            </a:r>
            <a:r>
              <a:rPr lang="en-US" sz="1600" dirty="0" smtClean="0">
                <a:solidFill>
                  <a:srgbClr val="002060"/>
                </a:solidFill>
              </a:rPr>
              <a:t>Life Analysis) </a:t>
            </a:r>
            <a:r>
              <a:rPr lang="en-US" sz="1600" dirty="0">
                <a:solidFill>
                  <a:srgbClr val="002060"/>
                </a:solidFill>
              </a:rPr>
              <a:t>CNES </a:t>
            </a:r>
            <a:r>
              <a:rPr lang="en-US" sz="1600" dirty="0" smtClean="0">
                <a:solidFill>
                  <a:srgbClr val="002060"/>
                </a:solidFill>
              </a:rPr>
              <a:t>software simulation</a:t>
            </a:r>
            <a:endParaRPr lang="en-GB" sz="1600" dirty="0">
              <a:solidFill>
                <a:srgbClr val="00206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39842" y="3955568"/>
            <a:ext cx="1034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7030A0"/>
                </a:solidFill>
              </a:rPr>
              <a:t>Exobase</a:t>
            </a:r>
            <a:endParaRPr lang="en-GB" sz="1600" dirty="0">
              <a:solidFill>
                <a:srgbClr val="7030A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1274164" y="4124845"/>
            <a:ext cx="621311" cy="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oneTexte 2"/>
          <p:cNvSpPr txBox="1">
            <a:spLocks noChangeArrowheads="1"/>
          </p:cNvSpPr>
          <p:nvPr/>
        </p:nvSpPr>
        <p:spPr bwMode="auto">
          <a:xfrm>
            <a:off x="1042988" y="4843463"/>
            <a:ext cx="47513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fr-FR" sz="1800">
                <a:latin typeface="Arial" charset="0"/>
                <a:cs typeface="Arial" charset="0"/>
              </a:rPr>
              <a:t>Time (minutes) along each orbit</a:t>
            </a:r>
          </a:p>
        </p:txBody>
      </p:sp>
      <p:sp>
        <p:nvSpPr>
          <p:cNvPr id="7171" name="ZoneTexte 3"/>
          <p:cNvSpPr txBox="1">
            <a:spLocks noChangeArrowheads="1"/>
          </p:cNvSpPr>
          <p:nvPr/>
        </p:nvSpPr>
        <p:spPr bwMode="auto">
          <a:xfrm rot="-5400000">
            <a:off x="-1060450" y="2341563"/>
            <a:ext cx="26177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fr-FR" sz="1800">
                <a:latin typeface="Arial" charset="0"/>
                <a:cs typeface="Arial" charset="0"/>
              </a:rPr>
              <a:t>Altitude (km)</a:t>
            </a:r>
          </a:p>
        </p:txBody>
      </p:sp>
      <p:sp>
        <p:nvSpPr>
          <p:cNvPr id="7172" name="Rectangle 32"/>
          <p:cNvSpPr txBox="1">
            <a:spLocks/>
          </p:cNvSpPr>
          <p:nvPr/>
        </p:nvSpPr>
        <p:spPr bwMode="auto">
          <a:xfrm>
            <a:off x="119922" y="44450"/>
            <a:ext cx="8844196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fr-FR" sz="2800" b="1" dirty="0">
                <a:solidFill>
                  <a:srgbClr val="0000FF"/>
                </a:solidFill>
                <a:latin typeface="Arial" charset="0"/>
                <a:cs typeface="Arial" charset="0"/>
              </a:rPr>
              <a:t>Regions of interest </a:t>
            </a:r>
            <a:r>
              <a:rPr lang="en-GB" altLang="fr-FR" sz="28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coverage </a:t>
            </a:r>
            <a:br>
              <a:rPr lang="en-GB" altLang="fr-FR" sz="28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</a:br>
            <a:r>
              <a:rPr lang="en-GB" altLang="fr-FR" sz="28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for the in-situ measurements</a:t>
            </a:r>
            <a:endParaRPr lang="en-GB" altLang="fr-FR" sz="2800" b="1" dirty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5940425" y="4227513"/>
            <a:ext cx="3098800" cy="976312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tIns="72000" bIns="72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1">
                <a:latin typeface="Arial" charset="0"/>
                <a:cs typeface="Arial" charset="0"/>
              </a:rPr>
              <a:t>Exosphere </a:t>
            </a:r>
            <a:r>
              <a:rPr lang="fr-FR" altLang="fr-FR" sz="1800">
                <a:latin typeface="Arial" charset="0"/>
                <a:cs typeface="Arial" charset="0"/>
              </a:rPr>
              <a:t>(500-1000 km): 1.56 % per orbit, </a:t>
            </a:r>
            <a:br>
              <a:rPr lang="fr-FR" altLang="fr-FR" sz="1800">
                <a:latin typeface="Arial" charset="0"/>
                <a:cs typeface="Arial" charset="0"/>
              </a:rPr>
            </a:br>
            <a:r>
              <a:rPr lang="fr-FR" altLang="fr-FR" sz="1800">
                <a:latin typeface="Arial" charset="0"/>
                <a:cs typeface="Arial" charset="0"/>
              </a:rPr>
              <a:t>i.e. ~22 minutes per day</a:t>
            </a:r>
            <a:endParaRPr lang="en-GB" altLang="fr-FR" sz="1800">
              <a:latin typeface="Arial" charset="0"/>
              <a:cs typeface="Arial" charset="0"/>
            </a:endParaRP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5940425" y="2870200"/>
            <a:ext cx="3098800" cy="1252538"/>
          </a:xfrm>
          <a:prstGeom prst="rect">
            <a:avLst/>
          </a:prstGeom>
          <a:noFill/>
          <a:ln w="3175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tIns="72000" bIns="72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1">
                <a:latin typeface="Arial" charset="0"/>
                <a:cs typeface="Arial" charset="0"/>
              </a:rPr>
              <a:t>Upwelling region </a:t>
            </a:r>
            <a:br>
              <a:rPr lang="fr-FR" altLang="fr-FR" sz="1800" b="1">
                <a:latin typeface="Arial" charset="0"/>
                <a:cs typeface="Arial" charset="0"/>
              </a:rPr>
            </a:br>
            <a:r>
              <a:rPr lang="fr-FR" altLang="fr-FR" sz="1800">
                <a:latin typeface="Arial" charset="0"/>
                <a:cs typeface="Arial" charset="0"/>
              </a:rPr>
              <a:t>(1000-5000 km, lat &gt; 70°): 1.47 % per orbit (3 yrs ave), </a:t>
            </a:r>
            <a:br>
              <a:rPr lang="fr-FR" altLang="fr-FR" sz="1800">
                <a:latin typeface="Arial" charset="0"/>
                <a:cs typeface="Arial" charset="0"/>
              </a:rPr>
            </a:br>
            <a:r>
              <a:rPr lang="fr-FR" altLang="fr-FR" sz="1800">
                <a:latin typeface="Arial" charset="0"/>
                <a:cs typeface="Arial" charset="0"/>
              </a:rPr>
              <a:t>i.e. ~21 minutes per day</a:t>
            </a:r>
            <a:endParaRPr lang="en-GB" altLang="fr-FR" sz="1800">
              <a:latin typeface="Arial" charset="0"/>
              <a:cs typeface="Arial" charset="0"/>
            </a:endParaRPr>
          </a:p>
        </p:txBody>
      </p:sp>
      <p:sp>
        <p:nvSpPr>
          <p:cNvPr id="7175" name="Rectangle 8"/>
          <p:cNvSpPr>
            <a:spLocks noChangeArrowheads="1"/>
          </p:cNvSpPr>
          <p:nvPr/>
        </p:nvSpPr>
        <p:spPr bwMode="auto">
          <a:xfrm>
            <a:off x="5940425" y="1530350"/>
            <a:ext cx="3098800" cy="1254125"/>
          </a:xfrm>
          <a:prstGeom prst="rect">
            <a:avLst/>
          </a:prstGeom>
          <a:noFill/>
          <a:ln w="3175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tIns="72000" bIns="72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1">
                <a:latin typeface="Arial" charset="0"/>
                <a:cs typeface="Arial" charset="0"/>
              </a:rPr>
              <a:t>Ring current region </a:t>
            </a:r>
            <a:br>
              <a:rPr lang="fr-FR" altLang="fr-FR" sz="1800" b="1">
                <a:latin typeface="Arial" charset="0"/>
                <a:cs typeface="Arial" charset="0"/>
              </a:rPr>
            </a:br>
            <a:r>
              <a:rPr lang="fr-FR" altLang="fr-FR" sz="1800">
                <a:latin typeface="Arial" charset="0"/>
                <a:cs typeface="Arial" charset="0"/>
              </a:rPr>
              <a:t>(2.5 - 5 R</a:t>
            </a:r>
            <a:r>
              <a:rPr lang="fr-FR" altLang="fr-FR" sz="1800" baseline="-25000">
                <a:latin typeface="Arial" charset="0"/>
                <a:cs typeface="Arial" charset="0"/>
              </a:rPr>
              <a:t>E</a:t>
            </a:r>
            <a:r>
              <a:rPr lang="fr-FR" altLang="fr-FR" sz="1800">
                <a:latin typeface="Arial" charset="0"/>
                <a:cs typeface="Arial" charset="0"/>
              </a:rPr>
              <a:t>, lat &lt; 45°): </a:t>
            </a:r>
            <a:br>
              <a:rPr lang="fr-FR" altLang="fr-FR" sz="1800">
                <a:latin typeface="Arial" charset="0"/>
                <a:cs typeface="Arial" charset="0"/>
              </a:rPr>
            </a:br>
            <a:r>
              <a:rPr lang="fr-FR" altLang="fr-FR" sz="1800">
                <a:latin typeface="Arial" charset="0"/>
                <a:cs typeface="Arial" charset="0"/>
              </a:rPr>
              <a:t>34 % per orbit, </a:t>
            </a:r>
            <a:br>
              <a:rPr lang="fr-FR" altLang="fr-FR" sz="1800">
                <a:latin typeface="Arial" charset="0"/>
                <a:cs typeface="Arial" charset="0"/>
              </a:rPr>
            </a:br>
            <a:r>
              <a:rPr lang="fr-FR" altLang="fr-FR" sz="1800">
                <a:latin typeface="Arial" charset="0"/>
                <a:cs typeface="Arial" charset="0"/>
              </a:rPr>
              <a:t>i.e. &gt; 8 hours per day</a:t>
            </a:r>
            <a:endParaRPr lang="en-GB" altLang="fr-FR" sz="1800">
              <a:latin typeface="Arial" charset="0"/>
              <a:cs typeface="Arial" charset="0"/>
            </a:endParaRPr>
          </a:p>
        </p:txBody>
      </p:sp>
      <p:pic>
        <p:nvPicPr>
          <p:cNvPr id="7176" name="Imag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5" t="5664" r="11111" b="2301"/>
          <a:stretch>
            <a:fillRect/>
          </a:stretch>
        </p:blipFill>
        <p:spPr bwMode="auto">
          <a:xfrm>
            <a:off x="504825" y="1187450"/>
            <a:ext cx="5219700" cy="365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67150" y="5410111"/>
            <a:ext cx="5172075" cy="923330"/>
          </a:xfrm>
          <a:prstGeom prst="rect">
            <a:avLst/>
          </a:prstGeom>
          <a:ln w="3175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W</a:t>
            </a:r>
            <a:r>
              <a:rPr lang="en-US" dirty="0" smtClean="0"/>
              <a:t>hite </a:t>
            </a:r>
            <a:r>
              <a:rPr lang="en-US" dirty="0"/>
              <a:t>and green </a:t>
            </a:r>
            <a:r>
              <a:rPr lang="en-US" dirty="0" smtClean="0"/>
              <a:t>zones, </a:t>
            </a:r>
            <a:r>
              <a:rPr lang="en-US" dirty="0"/>
              <a:t>above 5000 km </a:t>
            </a:r>
            <a:r>
              <a:rPr lang="en-US" dirty="0" smtClean="0"/>
              <a:t>altitude, are </a:t>
            </a:r>
            <a:r>
              <a:rPr lang="en-US" dirty="0"/>
              <a:t>perfectly suited for </a:t>
            </a:r>
            <a:r>
              <a:rPr lang="en-US" b="1" dirty="0"/>
              <a:t>remote sensing observations</a:t>
            </a:r>
            <a:r>
              <a:rPr lang="en-US" dirty="0"/>
              <a:t> of the lower </a:t>
            </a:r>
            <a:r>
              <a:rPr lang="en-US" dirty="0" smtClean="0"/>
              <a:t>exosphere </a:t>
            </a:r>
            <a:r>
              <a:rPr lang="en-US" dirty="0"/>
              <a:t>and </a:t>
            </a:r>
            <a:r>
              <a:rPr lang="en-US" dirty="0" smtClean="0"/>
              <a:t>limb.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2"/>
          <p:cNvSpPr txBox="1">
            <a:spLocks/>
          </p:cNvSpPr>
          <p:nvPr/>
        </p:nvSpPr>
        <p:spPr bwMode="auto">
          <a:xfrm>
            <a:off x="1515984" y="-9525"/>
            <a:ext cx="6848182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fr-FR" sz="2800" b="1" dirty="0" smtClean="0">
                <a:solidFill>
                  <a:srgbClr val="0000FF"/>
                </a:solidFill>
                <a:latin typeface="Arial" charset="0"/>
              </a:rPr>
              <a:t>ESCAPE: Observational conditions </a:t>
            </a:r>
            <a:br>
              <a:rPr lang="en-GB" altLang="fr-FR" sz="2800" b="1" dirty="0" smtClean="0">
                <a:solidFill>
                  <a:srgbClr val="0000FF"/>
                </a:solidFill>
                <a:latin typeface="Arial" charset="0"/>
              </a:rPr>
            </a:br>
            <a:r>
              <a:rPr lang="en-GB" altLang="fr-FR" sz="2800" b="1" dirty="0" smtClean="0">
                <a:solidFill>
                  <a:srgbClr val="0000FF"/>
                </a:solidFill>
                <a:latin typeface="Arial" charset="0"/>
              </a:rPr>
              <a:t>for the remote sensing </a:t>
            </a:r>
            <a:r>
              <a:rPr lang="en-GB" altLang="fr-FR" sz="2800" b="1" dirty="0">
                <a:solidFill>
                  <a:srgbClr val="0000FF"/>
                </a:solidFill>
                <a:latin typeface="Arial" charset="0"/>
                <a:cs typeface="Arial" charset="0"/>
              </a:rPr>
              <a:t>measurements</a:t>
            </a:r>
            <a:endParaRPr lang="en-GB" altLang="fr-FR" sz="2800" b="1" dirty="0">
              <a:solidFill>
                <a:srgbClr val="0000FF"/>
              </a:solidFill>
            </a:endParaRPr>
          </a:p>
        </p:txBody>
      </p:sp>
      <p:grpSp>
        <p:nvGrpSpPr>
          <p:cNvPr id="3083" name="Groupe 1"/>
          <p:cNvGrpSpPr>
            <a:grpSpLocks/>
          </p:cNvGrpSpPr>
          <p:nvPr/>
        </p:nvGrpSpPr>
        <p:grpSpPr bwMode="auto">
          <a:xfrm>
            <a:off x="1048898" y="1369259"/>
            <a:ext cx="7354887" cy="4481739"/>
            <a:chOff x="3434225" y="1941294"/>
            <a:chExt cx="6677535" cy="3646307"/>
          </a:xfrm>
        </p:grpSpPr>
        <p:sp>
          <p:nvSpPr>
            <p:cNvPr id="3085" name="Oval 6"/>
            <p:cNvSpPr>
              <a:spLocks noChangeArrowheads="1"/>
            </p:cNvSpPr>
            <p:nvPr/>
          </p:nvSpPr>
          <p:spPr bwMode="auto">
            <a:xfrm>
              <a:off x="5400675" y="3127375"/>
              <a:ext cx="3105150" cy="2097088"/>
            </a:xfrm>
            <a:prstGeom prst="ellipse">
              <a:avLst/>
            </a:prstGeom>
            <a:solidFill>
              <a:srgbClr val="660033">
                <a:alpha val="20000"/>
              </a:srgbClr>
            </a:solidFill>
            <a:ln w="19050">
              <a:solidFill>
                <a:srgbClr val="660033"/>
              </a:solidFill>
              <a:round/>
              <a:headEnd/>
              <a:tailEnd/>
            </a:ln>
          </p:spPr>
          <p:txBody>
            <a:bodyPr wrap="none" lIns="91423" tIns="45712" rIns="91423" bIns="45712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3087" name="Oval 6"/>
            <p:cNvSpPr>
              <a:spLocks noChangeArrowheads="1"/>
            </p:cNvSpPr>
            <p:nvPr/>
          </p:nvSpPr>
          <p:spPr bwMode="auto">
            <a:xfrm rot="-1800000">
              <a:off x="3971000" y="2004870"/>
              <a:ext cx="5010411" cy="3053955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23" tIns="45712" rIns="91423" bIns="45712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3089" name="ZoneTexte 2"/>
            <p:cNvSpPr txBox="1">
              <a:spLocks noChangeArrowheads="1"/>
            </p:cNvSpPr>
            <p:nvPr/>
          </p:nvSpPr>
          <p:spPr bwMode="auto">
            <a:xfrm>
              <a:off x="6485672" y="3323177"/>
              <a:ext cx="1270404" cy="600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fr-FR" sz="1400" b="1" dirty="0">
                  <a:solidFill>
                    <a:srgbClr val="660033"/>
                  </a:solidFill>
                  <a:latin typeface="Arial" charset="0"/>
                </a:rPr>
                <a:t>Ring </a:t>
              </a:r>
              <a:r>
                <a:rPr lang="en-GB" altLang="fr-FR" sz="1400" b="1" dirty="0" smtClean="0">
                  <a:solidFill>
                    <a:srgbClr val="660033"/>
                  </a:solidFill>
                  <a:latin typeface="Arial" charset="0"/>
                </a:rPr>
                <a:t>Current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fr-FR" sz="1400" b="1" dirty="0" smtClean="0">
                  <a:solidFill>
                    <a:srgbClr val="660033"/>
                  </a:solidFill>
                  <a:latin typeface="Arial" charset="0"/>
                </a:rPr>
                <a:t>&amp;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fr-FR" sz="1400" b="1" dirty="0" smtClean="0">
                  <a:solidFill>
                    <a:srgbClr val="660033"/>
                  </a:solidFill>
                  <a:latin typeface="Arial" charset="0"/>
                </a:rPr>
                <a:t>Plasmasphere</a:t>
              </a:r>
              <a:endParaRPr lang="en-GB" altLang="fr-FR" sz="1400" b="1" dirty="0">
                <a:solidFill>
                  <a:srgbClr val="660033"/>
                </a:solidFill>
                <a:latin typeface="Arial" charset="0"/>
              </a:endParaRPr>
            </a:p>
          </p:txBody>
        </p:sp>
        <p:sp>
          <p:nvSpPr>
            <p:cNvPr id="21" name="Arc 20"/>
            <p:cNvSpPr/>
            <p:nvPr/>
          </p:nvSpPr>
          <p:spPr>
            <a:xfrm>
              <a:off x="4446481" y="2008684"/>
              <a:ext cx="497551" cy="2973110"/>
            </a:xfrm>
            <a:prstGeom prst="arc">
              <a:avLst/>
            </a:prstGeom>
            <a:ln w="28575">
              <a:solidFill>
                <a:srgbClr val="7030A0"/>
              </a:solidFill>
              <a:headEnd type="stealth" w="lg" len="lg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3" name="Arc 22"/>
            <p:cNvSpPr/>
            <p:nvPr/>
          </p:nvSpPr>
          <p:spPr>
            <a:xfrm>
              <a:off x="4121435" y="2112776"/>
              <a:ext cx="650091" cy="2835024"/>
            </a:xfrm>
            <a:prstGeom prst="arc">
              <a:avLst/>
            </a:prstGeom>
            <a:ln w="28575">
              <a:solidFill>
                <a:srgbClr val="7030A0"/>
              </a:solidFill>
              <a:headEnd type="stealth" w="lg" len="lg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4" name="Arc 23"/>
            <p:cNvSpPr/>
            <p:nvPr/>
          </p:nvSpPr>
          <p:spPr>
            <a:xfrm rot="10800000">
              <a:off x="4992257" y="4258451"/>
              <a:ext cx="382494" cy="1329150"/>
            </a:xfrm>
            <a:prstGeom prst="arc">
              <a:avLst/>
            </a:prstGeom>
            <a:ln w="28575">
              <a:solidFill>
                <a:srgbClr val="7030A0"/>
              </a:solidFill>
              <a:headEnd type="stealth" w="lg" len="lg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5" name="Arc 24"/>
            <p:cNvSpPr/>
            <p:nvPr/>
          </p:nvSpPr>
          <p:spPr>
            <a:xfrm rot="720000" flipH="1">
              <a:off x="5203720" y="1941294"/>
              <a:ext cx="519376" cy="3195474"/>
            </a:xfrm>
            <a:prstGeom prst="arc">
              <a:avLst/>
            </a:prstGeom>
            <a:ln w="28575">
              <a:solidFill>
                <a:srgbClr val="7030A0"/>
              </a:solidFill>
              <a:headEnd type="stealth" w="lg" len="lg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7" name="Arc 26"/>
            <p:cNvSpPr/>
            <p:nvPr/>
          </p:nvSpPr>
          <p:spPr>
            <a:xfrm rot="11400000" flipH="1">
              <a:off x="4289882" y="4185731"/>
              <a:ext cx="426135" cy="1379191"/>
            </a:xfrm>
            <a:prstGeom prst="arc">
              <a:avLst/>
            </a:prstGeom>
            <a:ln w="28575">
              <a:solidFill>
                <a:srgbClr val="7030A0"/>
              </a:solidFill>
              <a:headEnd type="stealth" w="lg" len="lg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095" name="Oval 6"/>
            <p:cNvSpPr>
              <a:spLocks noChangeArrowheads="1"/>
            </p:cNvSpPr>
            <p:nvPr/>
          </p:nvSpPr>
          <p:spPr bwMode="auto">
            <a:xfrm>
              <a:off x="4886325" y="3609975"/>
              <a:ext cx="1609725" cy="11525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7030A0"/>
              </a:solidFill>
              <a:round/>
              <a:headEnd/>
              <a:tailEnd/>
            </a:ln>
          </p:spPr>
          <p:txBody>
            <a:bodyPr wrap="none" lIns="91423" tIns="45712" rIns="91423" bIns="45712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33" name="Forme libre 32"/>
            <p:cNvSpPr/>
            <p:nvPr/>
          </p:nvSpPr>
          <p:spPr>
            <a:xfrm>
              <a:off x="5374373" y="3611536"/>
              <a:ext cx="263398" cy="36690"/>
            </a:xfrm>
            <a:custGeom>
              <a:avLst/>
              <a:gdLst>
                <a:gd name="connsiteX0" fmla="*/ 264795 w 264795"/>
                <a:gd name="connsiteY0" fmla="*/ 0 h 36345"/>
                <a:gd name="connsiteX1" fmla="*/ 169545 w 264795"/>
                <a:gd name="connsiteY1" fmla="*/ 1905 h 36345"/>
                <a:gd name="connsiteX2" fmla="*/ 161925 w 264795"/>
                <a:gd name="connsiteY2" fmla="*/ 3810 h 36345"/>
                <a:gd name="connsiteX3" fmla="*/ 142875 w 264795"/>
                <a:gd name="connsiteY3" fmla="*/ 5715 h 36345"/>
                <a:gd name="connsiteX4" fmla="*/ 125730 w 264795"/>
                <a:gd name="connsiteY4" fmla="*/ 7620 h 36345"/>
                <a:gd name="connsiteX5" fmla="*/ 118110 w 264795"/>
                <a:gd name="connsiteY5" fmla="*/ 9525 h 36345"/>
                <a:gd name="connsiteX6" fmla="*/ 106680 w 264795"/>
                <a:gd name="connsiteY6" fmla="*/ 13335 h 36345"/>
                <a:gd name="connsiteX7" fmla="*/ 100965 w 264795"/>
                <a:gd name="connsiteY7" fmla="*/ 15240 h 36345"/>
                <a:gd name="connsiteX8" fmla="*/ 81915 w 264795"/>
                <a:gd name="connsiteY8" fmla="*/ 19050 h 36345"/>
                <a:gd name="connsiteX9" fmla="*/ 76200 w 264795"/>
                <a:gd name="connsiteY9" fmla="*/ 22860 h 36345"/>
                <a:gd name="connsiteX10" fmla="*/ 57150 w 264795"/>
                <a:gd name="connsiteY10" fmla="*/ 28575 h 36345"/>
                <a:gd name="connsiteX11" fmla="*/ 47625 w 264795"/>
                <a:gd name="connsiteY11" fmla="*/ 30480 h 36345"/>
                <a:gd name="connsiteX12" fmla="*/ 28575 w 264795"/>
                <a:gd name="connsiteY12" fmla="*/ 34290 h 36345"/>
                <a:gd name="connsiteX13" fmla="*/ 15240 w 264795"/>
                <a:gd name="connsiteY13" fmla="*/ 36195 h 36345"/>
                <a:gd name="connsiteX14" fmla="*/ 0 w 264795"/>
                <a:gd name="connsiteY14" fmla="*/ 36195 h 36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4795" h="36345">
                  <a:moveTo>
                    <a:pt x="264795" y="0"/>
                  </a:moveTo>
                  <a:lnTo>
                    <a:pt x="169545" y="1905"/>
                  </a:lnTo>
                  <a:cubicBezTo>
                    <a:pt x="166929" y="2002"/>
                    <a:pt x="164517" y="3440"/>
                    <a:pt x="161925" y="3810"/>
                  </a:cubicBezTo>
                  <a:cubicBezTo>
                    <a:pt x="155607" y="4713"/>
                    <a:pt x="149222" y="5047"/>
                    <a:pt x="142875" y="5715"/>
                  </a:cubicBezTo>
                  <a:lnTo>
                    <a:pt x="125730" y="7620"/>
                  </a:lnTo>
                  <a:cubicBezTo>
                    <a:pt x="123190" y="8255"/>
                    <a:pt x="120618" y="8773"/>
                    <a:pt x="118110" y="9525"/>
                  </a:cubicBezTo>
                  <a:cubicBezTo>
                    <a:pt x="114263" y="10679"/>
                    <a:pt x="110490" y="12065"/>
                    <a:pt x="106680" y="13335"/>
                  </a:cubicBezTo>
                  <a:cubicBezTo>
                    <a:pt x="104775" y="13970"/>
                    <a:pt x="102913" y="14753"/>
                    <a:pt x="100965" y="15240"/>
                  </a:cubicBezTo>
                  <a:cubicBezTo>
                    <a:pt x="89598" y="18082"/>
                    <a:pt x="95928" y="16715"/>
                    <a:pt x="81915" y="19050"/>
                  </a:cubicBezTo>
                  <a:cubicBezTo>
                    <a:pt x="80010" y="20320"/>
                    <a:pt x="78292" y="21930"/>
                    <a:pt x="76200" y="22860"/>
                  </a:cubicBezTo>
                  <a:cubicBezTo>
                    <a:pt x="71451" y="24971"/>
                    <a:pt x="62691" y="27344"/>
                    <a:pt x="57150" y="28575"/>
                  </a:cubicBezTo>
                  <a:cubicBezTo>
                    <a:pt x="53989" y="29277"/>
                    <a:pt x="50786" y="29778"/>
                    <a:pt x="47625" y="30480"/>
                  </a:cubicBezTo>
                  <a:cubicBezTo>
                    <a:pt x="33421" y="33637"/>
                    <a:pt x="46773" y="31490"/>
                    <a:pt x="28575" y="34290"/>
                  </a:cubicBezTo>
                  <a:cubicBezTo>
                    <a:pt x="24137" y="34973"/>
                    <a:pt x="19720" y="35896"/>
                    <a:pt x="15240" y="36195"/>
                  </a:cubicBezTo>
                  <a:cubicBezTo>
                    <a:pt x="10171" y="36533"/>
                    <a:pt x="5080" y="36195"/>
                    <a:pt x="0" y="36195"/>
                  </a:cubicBezTo>
                </a:path>
              </a:pathLst>
            </a:custGeom>
            <a:solidFill>
              <a:schemeClr val="bg1"/>
            </a:solidFill>
            <a:ln w="444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4" name="Forme libre 33"/>
            <p:cNvSpPr/>
            <p:nvPr/>
          </p:nvSpPr>
          <p:spPr>
            <a:xfrm>
              <a:off x="5441150" y="4734932"/>
              <a:ext cx="226300" cy="31448"/>
            </a:xfrm>
            <a:custGeom>
              <a:avLst/>
              <a:gdLst>
                <a:gd name="connsiteX0" fmla="*/ 224790 w 224790"/>
                <a:gd name="connsiteY0" fmla="*/ 20336 h 31905"/>
                <a:gd name="connsiteX1" fmla="*/ 167640 w 224790"/>
                <a:gd name="connsiteY1" fmla="*/ 12716 h 31905"/>
                <a:gd name="connsiteX2" fmla="*/ 156210 w 224790"/>
                <a:gd name="connsiteY2" fmla="*/ 8906 h 31905"/>
                <a:gd name="connsiteX3" fmla="*/ 148590 w 224790"/>
                <a:gd name="connsiteY3" fmla="*/ 20336 h 31905"/>
                <a:gd name="connsiteX4" fmla="*/ 152400 w 224790"/>
                <a:gd name="connsiteY4" fmla="*/ 31766 h 31905"/>
                <a:gd name="connsiteX5" fmla="*/ 137160 w 224790"/>
                <a:gd name="connsiteY5" fmla="*/ 27956 h 31905"/>
                <a:gd name="connsiteX6" fmla="*/ 114300 w 224790"/>
                <a:gd name="connsiteY6" fmla="*/ 20336 h 31905"/>
                <a:gd name="connsiteX7" fmla="*/ 91440 w 224790"/>
                <a:gd name="connsiteY7" fmla="*/ 16526 h 31905"/>
                <a:gd name="connsiteX8" fmla="*/ 60960 w 224790"/>
                <a:gd name="connsiteY8" fmla="*/ 12716 h 31905"/>
                <a:gd name="connsiteX9" fmla="*/ 45720 w 224790"/>
                <a:gd name="connsiteY9" fmla="*/ 8906 h 31905"/>
                <a:gd name="connsiteX10" fmla="*/ 11430 w 224790"/>
                <a:gd name="connsiteY10" fmla="*/ 5096 h 31905"/>
                <a:gd name="connsiteX11" fmla="*/ 0 w 224790"/>
                <a:gd name="connsiteY11" fmla="*/ 1286 h 31905"/>
                <a:gd name="connsiteX12" fmla="*/ 11430 w 224790"/>
                <a:gd name="connsiteY12" fmla="*/ 8906 h 31905"/>
                <a:gd name="connsiteX13" fmla="*/ 34290 w 224790"/>
                <a:gd name="connsiteY13" fmla="*/ 16526 h 31905"/>
                <a:gd name="connsiteX14" fmla="*/ 45720 w 224790"/>
                <a:gd name="connsiteY14" fmla="*/ 20336 h 31905"/>
                <a:gd name="connsiteX15" fmla="*/ 83820 w 224790"/>
                <a:gd name="connsiteY15" fmla="*/ 27956 h 31905"/>
                <a:gd name="connsiteX16" fmla="*/ 152400 w 224790"/>
                <a:gd name="connsiteY16" fmla="*/ 31766 h 31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4790" h="31905">
                  <a:moveTo>
                    <a:pt x="224790" y="20336"/>
                  </a:moveTo>
                  <a:cubicBezTo>
                    <a:pt x="200984" y="17955"/>
                    <a:pt x="188684" y="17977"/>
                    <a:pt x="167640" y="12716"/>
                  </a:cubicBezTo>
                  <a:cubicBezTo>
                    <a:pt x="163744" y="11742"/>
                    <a:pt x="160020" y="10176"/>
                    <a:pt x="156210" y="8906"/>
                  </a:cubicBezTo>
                  <a:cubicBezTo>
                    <a:pt x="153670" y="12716"/>
                    <a:pt x="146542" y="16240"/>
                    <a:pt x="148590" y="20336"/>
                  </a:cubicBezTo>
                  <a:cubicBezTo>
                    <a:pt x="155356" y="33868"/>
                    <a:pt x="179482" y="13711"/>
                    <a:pt x="152400" y="31766"/>
                  </a:cubicBezTo>
                  <a:cubicBezTo>
                    <a:pt x="147320" y="30496"/>
                    <a:pt x="142176" y="29461"/>
                    <a:pt x="137160" y="27956"/>
                  </a:cubicBezTo>
                  <a:cubicBezTo>
                    <a:pt x="129467" y="25648"/>
                    <a:pt x="122223" y="21656"/>
                    <a:pt x="114300" y="20336"/>
                  </a:cubicBezTo>
                  <a:cubicBezTo>
                    <a:pt x="106680" y="19066"/>
                    <a:pt x="99087" y="17618"/>
                    <a:pt x="91440" y="16526"/>
                  </a:cubicBezTo>
                  <a:cubicBezTo>
                    <a:pt x="81304" y="15078"/>
                    <a:pt x="71060" y="14399"/>
                    <a:pt x="60960" y="12716"/>
                  </a:cubicBezTo>
                  <a:cubicBezTo>
                    <a:pt x="55795" y="11855"/>
                    <a:pt x="50895" y="9702"/>
                    <a:pt x="45720" y="8906"/>
                  </a:cubicBezTo>
                  <a:cubicBezTo>
                    <a:pt x="34353" y="7157"/>
                    <a:pt x="22860" y="6366"/>
                    <a:pt x="11430" y="5096"/>
                  </a:cubicBezTo>
                  <a:cubicBezTo>
                    <a:pt x="7620" y="3826"/>
                    <a:pt x="0" y="-2730"/>
                    <a:pt x="0" y="1286"/>
                  </a:cubicBezTo>
                  <a:cubicBezTo>
                    <a:pt x="0" y="5865"/>
                    <a:pt x="7246" y="7046"/>
                    <a:pt x="11430" y="8906"/>
                  </a:cubicBezTo>
                  <a:cubicBezTo>
                    <a:pt x="18770" y="12168"/>
                    <a:pt x="26670" y="13986"/>
                    <a:pt x="34290" y="16526"/>
                  </a:cubicBezTo>
                  <a:lnTo>
                    <a:pt x="45720" y="20336"/>
                  </a:lnTo>
                  <a:cubicBezTo>
                    <a:pt x="64495" y="26594"/>
                    <a:pt x="55801" y="24454"/>
                    <a:pt x="83820" y="27956"/>
                  </a:cubicBezTo>
                  <a:cubicBezTo>
                    <a:pt x="124398" y="33028"/>
                    <a:pt x="111651" y="31766"/>
                    <a:pt x="152400" y="31766"/>
                  </a:cubicBezTo>
                </a:path>
              </a:pathLst>
            </a:custGeom>
            <a:solidFill>
              <a:schemeClr val="bg1"/>
            </a:solidFill>
            <a:ln w="444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098" name="ZoneTexte 34"/>
            <p:cNvSpPr txBox="1">
              <a:spLocks noChangeArrowheads="1"/>
            </p:cNvSpPr>
            <p:nvPr/>
          </p:nvSpPr>
          <p:spPr bwMode="auto">
            <a:xfrm>
              <a:off x="9016385" y="4077684"/>
              <a:ext cx="1095375" cy="523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fr-FR" sz="1400" b="1" dirty="0">
                  <a:solidFill>
                    <a:srgbClr val="7030A0"/>
                  </a:solidFill>
                  <a:latin typeface="Arial" charset="0"/>
                </a:rPr>
                <a:t>Injected </a:t>
              </a:r>
              <a:br>
                <a:rPr lang="en-GB" altLang="fr-FR" sz="1400" b="1" dirty="0">
                  <a:solidFill>
                    <a:srgbClr val="7030A0"/>
                  </a:solidFill>
                  <a:latin typeface="Arial" charset="0"/>
                </a:rPr>
              </a:br>
              <a:r>
                <a:rPr lang="en-GB" altLang="fr-FR" sz="1400" b="1" dirty="0">
                  <a:solidFill>
                    <a:srgbClr val="7030A0"/>
                  </a:solidFill>
                  <a:latin typeface="Arial" charset="0"/>
                </a:rPr>
                <a:t>~10 </a:t>
              </a:r>
              <a:r>
                <a:rPr lang="en-GB" altLang="fr-FR" sz="1400" b="1" dirty="0" err="1">
                  <a:solidFill>
                    <a:srgbClr val="7030A0"/>
                  </a:solidFill>
                  <a:latin typeface="Arial" charset="0"/>
                </a:rPr>
                <a:t>keV</a:t>
              </a:r>
              <a:endParaRPr lang="en-GB" altLang="fr-FR" sz="1400" b="1" baseline="30000" dirty="0">
                <a:solidFill>
                  <a:srgbClr val="7030A0"/>
                </a:solidFill>
                <a:latin typeface="Arial" charset="0"/>
              </a:endParaRPr>
            </a:p>
          </p:txBody>
        </p:sp>
        <p:sp>
          <p:nvSpPr>
            <p:cNvPr id="37" name="Flèche gauche 36"/>
            <p:cNvSpPr/>
            <p:nvPr/>
          </p:nvSpPr>
          <p:spPr>
            <a:xfrm>
              <a:off x="8663169" y="4196820"/>
              <a:ext cx="434050" cy="200918"/>
            </a:xfrm>
            <a:prstGeom prst="leftArrow">
              <a:avLst/>
            </a:prstGeom>
            <a:solidFill>
              <a:srgbClr val="7030A0">
                <a:alpha val="20000"/>
              </a:srgbClr>
            </a:solidFill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100" name="ZoneTexte 32"/>
            <p:cNvSpPr txBox="1">
              <a:spLocks noChangeArrowheads="1"/>
            </p:cNvSpPr>
            <p:nvPr/>
          </p:nvSpPr>
          <p:spPr bwMode="auto">
            <a:xfrm>
              <a:off x="3434225" y="2260017"/>
              <a:ext cx="1409701" cy="523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fr-FR" sz="1400" b="1" dirty="0">
                  <a:solidFill>
                    <a:srgbClr val="7030A0"/>
                  </a:solidFill>
                  <a:latin typeface="Arial" charset="0"/>
                </a:rPr>
                <a:t>Upwelling:</a:t>
              </a:r>
              <a:br>
                <a:rPr lang="en-GB" altLang="fr-FR" sz="1400" b="1" dirty="0">
                  <a:solidFill>
                    <a:srgbClr val="7030A0"/>
                  </a:solidFill>
                  <a:latin typeface="Arial" charset="0"/>
                </a:rPr>
              </a:br>
              <a:r>
                <a:rPr lang="en-GB" altLang="fr-FR" sz="1400" b="1" dirty="0">
                  <a:solidFill>
                    <a:srgbClr val="7030A0"/>
                  </a:solidFill>
                  <a:latin typeface="Arial" charset="0"/>
                </a:rPr>
                <a:t>~10 eV</a:t>
              </a:r>
              <a:endParaRPr lang="en-GB" altLang="fr-FR" sz="1400" b="1" baseline="30000" dirty="0">
                <a:solidFill>
                  <a:srgbClr val="7030A0"/>
                </a:solidFill>
                <a:latin typeface="Arial" charset="0"/>
              </a:endParaRPr>
            </a:p>
          </p:txBody>
        </p:sp>
        <p:sp>
          <p:nvSpPr>
            <p:cNvPr id="2074" name="Oval 8"/>
            <p:cNvSpPr>
              <a:spLocks noChangeArrowheads="1"/>
            </p:cNvSpPr>
            <p:nvPr/>
          </p:nvSpPr>
          <p:spPr bwMode="auto">
            <a:xfrm>
              <a:off x="4260800" y="3636596"/>
              <a:ext cx="1372753" cy="1230151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9525">
              <a:solidFill>
                <a:srgbClr val="000099"/>
              </a:solidFill>
              <a:round/>
              <a:headEnd/>
              <a:tailEnd/>
            </a:ln>
            <a:effectLst>
              <a:outerShdw blurRad="254000" sx="120000" sy="120000" algn="ctr" rotWithShape="0">
                <a:srgbClr val="000099">
                  <a:alpha val="80000"/>
                </a:srgbClr>
              </a:outerShdw>
            </a:effectLst>
          </p:spPr>
          <p:txBody>
            <a:bodyPr wrap="none" lIns="91423" tIns="45712" rIns="91423" bIns="45712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fr-FR" altLang="fr-FR" sz="1800">
                <a:latin typeface="Arial" pitchFamily="34" charset="0"/>
              </a:endParaRPr>
            </a:p>
          </p:txBody>
        </p:sp>
      </p:grpSp>
      <p:sp>
        <p:nvSpPr>
          <p:cNvPr id="3084" name="ZoneTexte 33"/>
          <p:cNvSpPr txBox="1">
            <a:spLocks noChangeArrowheads="1"/>
          </p:cNvSpPr>
          <p:nvPr/>
        </p:nvSpPr>
        <p:spPr bwMode="auto">
          <a:xfrm>
            <a:off x="1442957" y="1479503"/>
            <a:ext cx="944653" cy="378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1400" b="1" dirty="0">
                <a:solidFill>
                  <a:srgbClr val="7030A0"/>
                </a:solidFill>
                <a:latin typeface="Arial" charset="0"/>
              </a:rPr>
              <a:t>O</a:t>
            </a:r>
            <a:r>
              <a:rPr lang="en-GB" altLang="fr-FR" sz="1400" b="1" baseline="30000" dirty="0">
                <a:solidFill>
                  <a:srgbClr val="7030A0"/>
                </a:solidFill>
                <a:latin typeface="Arial" charset="0"/>
              </a:rPr>
              <a:t>+</a:t>
            </a:r>
            <a:r>
              <a:rPr lang="en-GB" altLang="fr-FR" sz="1400" b="1" dirty="0">
                <a:solidFill>
                  <a:srgbClr val="7030A0"/>
                </a:solidFill>
                <a:latin typeface="Arial" charset="0"/>
              </a:rPr>
              <a:t>, N</a:t>
            </a:r>
            <a:r>
              <a:rPr lang="en-GB" altLang="fr-FR" sz="1400" b="1" baseline="30000" dirty="0">
                <a:solidFill>
                  <a:srgbClr val="7030A0"/>
                </a:solidFill>
                <a:latin typeface="Arial" charset="0"/>
              </a:rPr>
              <a:t>+</a:t>
            </a:r>
          </a:p>
        </p:txBody>
      </p:sp>
      <p:pic>
        <p:nvPicPr>
          <p:cNvPr id="3080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983" y="3225873"/>
            <a:ext cx="2310206" cy="19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ZoneTexte 32"/>
          <p:cNvSpPr txBox="1">
            <a:spLocks noChangeArrowheads="1"/>
          </p:cNvSpPr>
          <p:nvPr/>
        </p:nvSpPr>
        <p:spPr bwMode="auto">
          <a:xfrm>
            <a:off x="685298" y="3731129"/>
            <a:ext cx="14505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r-FR" sz="1400" b="1" dirty="0">
                <a:solidFill>
                  <a:srgbClr val="7030A0"/>
                </a:solidFill>
                <a:latin typeface="Arial" charset="0"/>
              </a:rPr>
              <a:t>Exobase</a:t>
            </a:r>
            <a:endParaRPr lang="en-GB" altLang="fr-FR" sz="1400" b="1" baseline="30000" dirty="0">
              <a:solidFill>
                <a:srgbClr val="7030A0"/>
              </a:solidFill>
              <a:latin typeface="Arial" charset="0"/>
            </a:endParaRPr>
          </a:p>
        </p:txBody>
      </p:sp>
      <p:grpSp>
        <p:nvGrpSpPr>
          <p:cNvPr id="68" name="Groupe 67"/>
          <p:cNvGrpSpPr>
            <a:grpSpLocks noChangeAspect="1"/>
          </p:cNvGrpSpPr>
          <p:nvPr/>
        </p:nvGrpSpPr>
        <p:grpSpPr>
          <a:xfrm>
            <a:off x="2688969" y="1736537"/>
            <a:ext cx="515581" cy="370767"/>
            <a:chOff x="4235616" y="1694378"/>
            <a:chExt cx="644476" cy="463459"/>
          </a:xfrm>
        </p:grpSpPr>
        <p:grpSp>
          <p:nvGrpSpPr>
            <p:cNvPr id="69" name="Groupe 68"/>
            <p:cNvGrpSpPr/>
            <p:nvPr/>
          </p:nvGrpSpPr>
          <p:grpSpPr>
            <a:xfrm>
              <a:off x="4235616" y="1694378"/>
              <a:ext cx="589814" cy="463459"/>
              <a:chOff x="7987321" y="5278658"/>
              <a:chExt cx="589814" cy="463459"/>
            </a:xfrm>
          </p:grpSpPr>
          <p:sp>
            <p:nvSpPr>
              <p:cNvPr id="71" name="Cylindre 70"/>
              <p:cNvSpPr>
                <a:spLocks noChangeAspect="1"/>
              </p:cNvSpPr>
              <p:nvPr/>
            </p:nvSpPr>
            <p:spPr bwMode="auto">
              <a:xfrm rot="5400000">
                <a:off x="7899591" y="5366388"/>
                <a:ext cx="463459" cy="288000"/>
              </a:xfrm>
              <a:prstGeom prst="can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72" name="Cylindre 71"/>
              <p:cNvSpPr>
                <a:spLocks/>
              </p:cNvSpPr>
              <p:nvPr/>
            </p:nvSpPr>
            <p:spPr bwMode="auto">
              <a:xfrm rot="5400000">
                <a:off x="8370000" y="5340390"/>
                <a:ext cx="82800" cy="331470"/>
              </a:xfrm>
              <a:prstGeom prst="can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sp>
          <p:nvSpPr>
            <p:cNvPr id="70" name="Cylindre 69"/>
            <p:cNvSpPr>
              <a:spLocks/>
            </p:cNvSpPr>
            <p:nvPr/>
          </p:nvSpPr>
          <p:spPr bwMode="auto">
            <a:xfrm rot="5400000">
              <a:off x="4776246" y="1886424"/>
              <a:ext cx="134728" cy="72965"/>
            </a:xfrm>
            <a:prstGeom prst="can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79" name="Groupe 78"/>
          <p:cNvGrpSpPr>
            <a:grpSpLocks noChangeAspect="1"/>
          </p:cNvGrpSpPr>
          <p:nvPr/>
        </p:nvGrpSpPr>
        <p:grpSpPr>
          <a:xfrm>
            <a:off x="1790826" y="2775333"/>
            <a:ext cx="515581" cy="370767"/>
            <a:chOff x="4235616" y="1694378"/>
            <a:chExt cx="644476" cy="463459"/>
          </a:xfrm>
        </p:grpSpPr>
        <p:grpSp>
          <p:nvGrpSpPr>
            <p:cNvPr id="80" name="Groupe 79"/>
            <p:cNvGrpSpPr/>
            <p:nvPr/>
          </p:nvGrpSpPr>
          <p:grpSpPr>
            <a:xfrm>
              <a:off x="4235616" y="1694378"/>
              <a:ext cx="589814" cy="463459"/>
              <a:chOff x="7987321" y="5278658"/>
              <a:chExt cx="589814" cy="463459"/>
            </a:xfrm>
          </p:grpSpPr>
          <p:sp>
            <p:nvSpPr>
              <p:cNvPr id="82" name="Cylindre 81"/>
              <p:cNvSpPr>
                <a:spLocks noChangeAspect="1"/>
              </p:cNvSpPr>
              <p:nvPr/>
            </p:nvSpPr>
            <p:spPr bwMode="auto">
              <a:xfrm rot="5400000">
                <a:off x="7899591" y="5366388"/>
                <a:ext cx="463459" cy="288000"/>
              </a:xfrm>
              <a:prstGeom prst="can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83" name="Cylindre 82"/>
              <p:cNvSpPr>
                <a:spLocks/>
              </p:cNvSpPr>
              <p:nvPr/>
            </p:nvSpPr>
            <p:spPr bwMode="auto">
              <a:xfrm rot="5400000">
                <a:off x="8370000" y="5340390"/>
                <a:ext cx="82800" cy="331470"/>
              </a:xfrm>
              <a:prstGeom prst="can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sp>
          <p:nvSpPr>
            <p:cNvPr id="81" name="Cylindre 80"/>
            <p:cNvSpPr>
              <a:spLocks/>
            </p:cNvSpPr>
            <p:nvPr/>
          </p:nvSpPr>
          <p:spPr bwMode="auto">
            <a:xfrm rot="5400000">
              <a:off x="4776246" y="1886424"/>
              <a:ext cx="134728" cy="72965"/>
            </a:xfrm>
            <a:prstGeom prst="can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111" name="Groupe 110"/>
          <p:cNvGrpSpPr>
            <a:grpSpLocks noChangeAspect="1"/>
          </p:cNvGrpSpPr>
          <p:nvPr/>
        </p:nvGrpSpPr>
        <p:grpSpPr>
          <a:xfrm>
            <a:off x="2880094" y="5219275"/>
            <a:ext cx="515581" cy="370767"/>
            <a:chOff x="4235616" y="1694378"/>
            <a:chExt cx="644476" cy="463459"/>
          </a:xfrm>
        </p:grpSpPr>
        <p:grpSp>
          <p:nvGrpSpPr>
            <p:cNvPr id="112" name="Groupe 111"/>
            <p:cNvGrpSpPr/>
            <p:nvPr/>
          </p:nvGrpSpPr>
          <p:grpSpPr>
            <a:xfrm>
              <a:off x="4235616" y="1694378"/>
              <a:ext cx="589814" cy="463459"/>
              <a:chOff x="7987321" y="5278658"/>
              <a:chExt cx="589814" cy="463459"/>
            </a:xfrm>
          </p:grpSpPr>
          <p:sp>
            <p:nvSpPr>
              <p:cNvPr id="114" name="Cylindre 113"/>
              <p:cNvSpPr>
                <a:spLocks noChangeAspect="1"/>
              </p:cNvSpPr>
              <p:nvPr/>
            </p:nvSpPr>
            <p:spPr bwMode="auto">
              <a:xfrm rot="5400000">
                <a:off x="7899591" y="5366388"/>
                <a:ext cx="463459" cy="288000"/>
              </a:xfrm>
              <a:prstGeom prst="can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15" name="Cylindre 114"/>
              <p:cNvSpPr>
                <a:spLocks/>
              </p:cNvSpPr>
              <p:nvPr/>
            </p:nvSpPr>
            <p:spPr bwMode="auto">
              <a:xfrm rot="5400000">
                <a:off x="8370000" y="5340390"/>
                <a:ext cx="82800" cy="331470"/>
              </a:xfrm>
              <a:prstGeom prst="can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sp>
          <p:nvSpPr>
            <p:cNvPr id="113" name="Cylindre 112"/>
            <p:cNvSpPr>
              <a:spLocks/>
            </p:cNvSpPr>
            <p:nvPr/>
          </p:nvSpPr>
          <p:spPr bwMode="auto">
            <a:xfrm rot="5400000">
              <a:off x="4776246" y="1886424"/>
              <a:ext cx="134728" cy="72965"/>
            </a:xfrm>
            <a:prstGeom prst="can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123" name="Groupe 122"/>
          <p:cNvGrpSpPr>
            <a:grpSpLocks noChangeAspect="1"/>
          </p:cNvGrpSpPr>
          <p:nvPr/>
        </p:nvGrpSpPr>
        <p:grpSpPr>
          <a:xfrm>
            <a:off x="3905722" y="1215376"/>
            <a:ext cx="515581" cy="370767"/>
            <a:chOff x="4235616" y="1694378"/>
            <a:chExt cx="644476" cy="463459"/>
          </a:xfrm>
        </p:grpSpPr>
        <p:grpSp>
          <p:nvGrpSpPr>
            <p:cNvPr id="124" name="Groupe 123"/>
            <p:cNvGrpSpPr/>
            <p:nvPr/>
          </p:nvGrpSpPr>
          <p:grpSpPr>
            <a:xfrm>
              <a:off x="4235616" y="1694378"/>
              <a:ext cx="589814" cy="463459"/>
              <a:chOff x="7987321" y="5278658"/>
              <a:chExt cx="589814" cy="463459"/>
            </a:xfrm>
          </p:grpSpPr>
          <p:sp>
            <p:nvSpPr>
              <p:cNvPr id="126" name="Cylindre 125"/>
              <p:cNvSpPr>
                <a:spLocks noChangeAspect="1"/>
              </p:cNvSpPr>
              <p:nvPr/>
            </p:nvSpPr>
            <p:spPr bwMode="auto">
              <a:xfrm rot="5400000">
                <a:off x="7899591" y="5366388"/>
                <a:ext cx="463459" cy="288000"/>
              </a:xfrm>
              <a:prstGeom prst="can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27" name="Cylindre 126"/>
              <p:cNvSpPr>
                <a:spLocks/>
              </p:cNvSpPr>
              <p:nvPr/>
            </p:nvSpPr>
            <p:spPr bwMode="auto">
              <a:xfrm rot="5400000">
                <a:off x="8370000" y="5340390"/>
                <a:ext cx="82800" cy="331470"/>
              </a:xfrm>
              <a:prstGeom prst="can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sp>
          <p:nvSpPr>
            <p:cNvPr id="125" name="Cylindre 124"/>
            <p:cNvSpPr>
              <a:spLocks/>
            </p:cNvSpPr>
            <p:nvPr/>
          </p:nvSpPr>
          <p:spPr bwMode="auto">
            <a:xfrm rot="5400000">
              <a:off x="4776246" y="1886424"/>
              <a:ext cx="134728" cy="72965"/>
            </a:xfrm>
            <a:prstGeom prst="can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134" name="Groupe 133"/>
          <p:cNvGrpSpPr>
            <a:grpSpLocks noChangeAspect="1"/>
          </p:cNvGrpSpPr>
          <p:nvPr/>
        </p:nvGrpSpPr>
        <p:grpSpPr>
          <a:xfrm>
            <a:off x="6322780" y="1351606"/>
            <a:ext cx="515581" cy="370767"/>
            <a:chOff x="4235616" y="1694378"/>
            <a:chExt cx="644476" cy="463459"/>
          </a:xfrm>
        </p:grpSpPr>
        <p:grpSp>
          <p:nvGrpSpPr>
            <p:cNvPr id="135" name="Groupe 134"/>
            <p:cNvGrpSpPr/>
            <p:nvPr/>
          </p:nvGrpSpPr>
          <p:grpSpPr>
            <a:xfrm>
              <a:off x="4235616" y="1694378"/>
              <a:ext cx="589814" cy="463459"/>
              <a:chOff x="7987321" y="5278658"/>
              <a:chExt cx="589814" cy="463459"/>
            </a:xfrm>
          </p:grpSpPr>
          <p:sp>
            <p:nvSpPr>
              <p:cNvPr id="137" name="Cylindre 136"/>
              <p:cNvSpPr>
                <a:spLocks noChangeAspect="1"/>
              </p:cNvSpPr>
              <p:nvPr/>
            </p:nvSpPr>
            <p:spPr bwMode="auto">
              <a:xfrm rot="5400000">
                <a:off x="7899591" y="5366388"/>
                <a:ext cx="463459" cy="288000"/>
              </a:xfrm>
              <a:prstGeom prst="can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38" name="Cylindre 137"/>
              <p:cNvSpPr>
                <a:spLocks/>
              </p:cNvSpPr>
              <p:nvPr/>
            </p:nvSpPr>
            <p:spPr bwMode="auto">
              <a:xfrm rot="5400000">
                <a:off x="8370000" y="5340390"/>
                <a:ext cx="82800" cy="331470"/>
              </a:xfrm>
              <a:prstGeom prst="can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sp>
          <p:nvSpPr>
            <p:cNvPr id="136" name="Cylindre 135"/>
            <p:cNvSpPr>
              <a:spLocks/>
            </p:cNvSpPr>
            <p:nvPr/>
          </p:nvSpPr>
          <p:spPr bwMode="auto">
            <a:xfrm rot="5400000">
              <a:off x="4776246" y="1886424"/>
              <a:ext cx="134728" cy="72965"/>
            </a:xfrm>
            <a:prstGeom prst="can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152" name="Groupe 151"/>
          <p:cNvGrpSpPr>
            <a:grpSpLocks noChangeAspect="1"/>
          </p:cNvGrpSpPr>
          <p:nvPr/>
        </p:nvGrpSpPr>
        <p:grpSpPr>
          <a:xfrm>
            <a:off x="1876494" y="4969964"/>
            <a:ext cx="515581" cy="370767"/>
            <a:chOff x="4235616" y="1694378"/>
            <a:chExt cx="644476" cy="463459"/>
          </a:xfrm>
        </p:grpSpPr>
        <p:grpSp>
          <p:nvGrpSpPr>
            <p:cNvPr id="153" name="Groupe 152"/>
            <p:cNvGrpSpPr/>
            <p:nvPr/>
          </p:nvGrpSpPr>
          <p:grpSpPr>
            <a:xfrm>
              <a:off x="4235616" y="1694378"/>
              <a:ext cx="589814" cy="463459"/>
              <a:chOff x="7987321" y="5278658"/>
              <a:chExt cx="589814" cy="463459"/>
            </a:xfrm>
          </p:grpSpPr>
          <p:sp>
            <p:nvSpPr>
              <p:cNvPr id="155" name="Cylindre 154"/>
              <p:cNvSpPr>
                <a:spLocks noChangeAspect="1"/>
              </p:cNvSpPr>
              <p:nvPr/>
            </p:nvSpPr>
            <p:spPr bwMode="auto">
              <a:xfrm rot="5400000">
                <a:off x="7899591" y="5366388"/>
                <a:ext cx="463459" cy="288000"/>
              </a:xfrm>
              <a:prstGeom prst="can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56" name="Cylindre 155"/>
              <p:cNvSpPr>
                <a:spLocks/>
              </p:cNvSpPr>
              <p:nvPr/>
            </p:nvSpPr>
            <p:spPr bwMode="auto">
              <a:xfrm rot="5400000">
                <a:off x="8370000" y="5340390"/>
                <a:ext cx="82800" cy="331470"/>
              </a:xfrm>
              <a:prstGeom prst="can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sp>
          <p:nvSpPr>
            <p:cNvPr id="154" name="Cylindre 153"/>
            <p:cNvSpPr>
              <a:spLocks/>
            </p:cNvSpPr>
            <p:nvPr/>
          </p:nvSpPr>
          <p:spPr bwMode="auto">
            <a:xfrm rot="5400000">
              <a:off x="4776246" y="1886424"/>
              <a:ext cx="134728" cy="72965"/>
            </a:xfrm>
            <a:prstGeom prst="can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180" name="Groupe 179"/>
          <p:cNvGrpSpPr>
            <a:grpSpLocks noChangeAspect="1"/>
          </p:cNvGrpSpPr>
          <p:nvPr/>
        </p:nvGrpSpPr>
        <p:grpSpPr>
          <a:xfrm>
            <a:off x="3729404" y="5214173"/>
            <a:ext cx="515581" cy="370767"/>
            <a:chOff x="4235616" y="1694378"/>
            <a:chExt cx="644476" cy="463459"/>
          </a:xfrm>
        </p:grpSpPr>
        <p:grpSp>
          <p:nvGrpSpPr>
            <p:cNvPr id="181" name="Groupe 180"/>
            <p:cNvGrpSpPr/>
            <p:nvPr/>
          </p:nvGrpSpPr>
          <p:grpSpPr>
            <a:xfrm>
              <a:off x="4235616" y="1694378"/>
              <a:ext cx="589814" cy="463459"/>
              <a:chOff x="7987321" y="5278658"/>
              <a:chExt cx="589814" cy="463459"/>
            </a:xfrm>
          </p:grpSpPr>
          <p:sp>
            <p:nvSpPr>
              <p:cNvPr id="183" name="Cylindre 182"/>
              <p:cNvSpPr>
                <a:spLocks noChangeAspect="1"/>
              </p:cNvSpPr>
              <p:nvPr/>
            </p:nvSpPr>
            <p:spPr bwMode="auto">
              <a:xfrm rot="5400000">
                <a:off x="7899591" y="5366388"/>
                <a:ext cx="463459" cy="288000"/>
              </a:xfrm>
              <a:prstGeom prst="can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84" name="Cylindre 183"/>
              <p:cNvSpPr>
                <a:spLocks/>
              </p:cNvSpPr>
              <p:nvPr/>
            </p:nvSpPr>
            <p:spPr bwMode="auto">
              <a:xfrm rot="5400000">
                <a:off x="8370000" y="5340390"/>
                <a:ext cx="82800" cy="331470"/>
              </a:xfrm>
              <a:prstGeom prst="can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sp>
          <p:nvSpPr>
            <p:cNvPr id="182" name="Cylindre 181"/>
            <p:cNvSpPr>
              <a:spLocks/>
            </p:cNvSpPr>
            <p:nvPr/>
          </p:nvSpPr>
          <p:spPr bwMode="auto">
            <a:xfrm rot="5400000">
              <a:off x="4776246" y="1886424"/>
              <a:ext cx="134728" cy="72965"/>
            </a:xfrm>
            <a:prstGeom prst="can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78" name="ZoneTexte 77"/>
          <p:cNvSpPr txBox="1"/>
          <p:nvPr/>
        </p:nvSpPr>
        <p:spPr>
          <a:xfrm>
            <a:off x="558540" y="4632584"/>
            <a:ext cx="12796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FF0000"/>
                </a:solidFill>
              </a:rPr>
              <a:t>~9.8 km s</a:t>
            </a:r>
            <a:r>
              <a:rPr lang="en-GB" sz="1600" b="1" baseline="30000" dirty="0" smtClean="0">
                <a:solidFill>
                  <a:srgbClr val="FF0000"/>
                </a:solidFill>
              </a:rPr>
              <a:t>-1</a:t>
            </a:r>
            <a:endParaRPr lang="en-GB" sz="1600" b="1" baseline="30000" dirty="0">
              <a:solidFill>
                <a:srgbClr val="FF0000"/>
              </a:solidFill>
            </a:endParaRPr>
          </a:p>
        </p:txBody>
      </p:sp>
      <p:sp>
        <p:nvSpPr>
          <p:cNvPr id="192" name="ZoneTexte 191"/>
          <p:cNvSpPr txBox="1"/>
          <p:nvPr/>
        </p:nvSpPr>
        <p:spPr>
          <a:xfrm>
            <a:off x="6838267" y="1654608"/>
            <a:ext cx="1335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FF0000"/>
                </a:solidFill>
              </a:rPr>
              <a:t>~1.7 km s</a:t>
            </a:r>
            <a:r>
              <a:rPr lang="en-GB" sz="1600" b="1" baseline="30000" dirty="0" smtClean="0">
                <a:solidFill>
                  <a:srgbClr val="FF0000"/>
                </a:solidFill>
              </a:rPr>
              <a:t>-1</a:t>
            </a:r>
            <a:endParaRPr lang="en-GB" sz="1600" b="1" baseline="30000" dirty="0">
              <a:solidFill>
                <a:srgbClr val="FF0000"/>
              </a:solidFill>
            </a:endParaRPr>
          </a:p>
        </p:txBody>
      </p:sp>
      <p:sp>
        <p:nvSpPr>
          <p:cNvPr id="193" name="ZoneTexte 192"/>
          <p:cNvSpPr txBox="1"/>
          <p:nvPr/>
        </p:nvSpPr>
        <p:spPr>
          <a:xfrm>
            <a:off x="2560802" y="1349240"/>
            <a:ext cx="11242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FF0000"/>
                </a:solidFill>
              </a:rPr>
              <a:t>~5 km s</a:t>
            </a:r>
            <a:r>
              <a:rPr lang="en-GB" sz="1600" b="1" baseline="30000" dirty="0" smtClean="0">
                <a:solidFill>
                  <a:srgbClr val="FF0000"/>
                </a:solidFill>
              </a:rPr>
              <a:t>-1</a:t>
            </a:r>
            <a:endParaRPr lang="en-GB" sz="1600" b="1" baseline="30000" dirty="0">
              <a:solidFill>
                <a:srgbClr val="FF0000"/>
              </a:solidFill>
            </a:endParaRPr>
          </a:p>
        </p:txBody>
      </p:sp>
      <p:grpSp>
        <p:nvGrpSpPr>
          <p:cNvPr id="101" name="Groupe 100"/>
          <p:cNvGrpSpPr>
            <a:grpSpLocks noChangeAspect="1"/>
          </p:cNvGrpSpPr>
          <p:nvPr/>
        </p:nvGrpSpPr>
        <p:grpSpPr>
          <a:xfrm>
            <a:off x="5413855" y="1018526"/>
            <a:ext cx="515581" cy="370767"/>
            <a:chOff x="4235616" y="1694378"/>
            <a:chExt cx="644476" cy="463459"/>
          </a:xfrm>
        </p:grpSpPr>
        <p:grpSp>
          <p:nvGrpSpPr>
            <p:cNvPr id="102" name="Groupe 101"/>
            <p:cNvGrpSpPr/>
            <p:nvPr/>
          </p:nvGrpSpPr>
          <p:grpSpPr>
            <a:xfrm>
              <a:off x="4235616" y="1694378"/>
              <a:ext cx="589814" cy="463459"/>
              <a:chOff x="7987321" y="5278658"/>
              <a:chExt cx="589814" cy="463459"/>
            </a:xfrm>
          </p:grpSpPr>
          <p:sp>
            <p:nvSpPr>
              <p:cNvPr id="104" name="Cylindre 103"/>
              <p:cNvSpPr>
                <a:spLocks noChangeAspect="1"/>
              </p:cNvSpPr>
              <p:nvPr/>
            </p:nvSpPr>
            <p:spPr bwMode="auto">
              <a:xfrm rot="5400000">
                <a:off x="7899591" y="5366388"/>
                <a:ext cx="463459" cy="288000"/>
              </a:xfrm>
              <a:prstGeom prst="can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05" name="Cylindre 104"/>
              <p:cNvSpPr>
                <a:spLocks/>
              </p:cNvSpPr>
              <p:nvPr/>
            </p:nvSpPr>
            <p:spPr bwMode="auto">
              <a:xfrm rot="5400000">
                <a:off x="8370000" y="5340390"/>
                <a:ext cx="82800" cy="331470"/>
              </a:xfrm>
              <a:prstGeom prst="can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sp>
          <p:nvSpPr>
            <p:cNvPr id="103" name="Cylindre 102"/>
            <p:cNvSpPr>
              <a:spLocks/>
            </p:cNvSpPr>
            <p:nvPr/>
          </p:nvSpPr>
          <p:spPr bwMode="auto">
            <a:xfrm rot="5400000">
              <a:off x="4776246" y="1886424"/>
              <a:ext cx="134728" cy="72965"/>
            </a:xfrm>
            <a:prstGeom prst="can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120" name="Groupe 119"/>
          <p:cNvGrpSpPr>
            <a:grpSpLocks noChangeAspect="1"/>
          </p:cNvGrpSpPr>
          <p:nvPr/>
        </p:nvGrpSpPr>
        <p:grpSpPr>
          <a:xfrm>
            <a:off x="6395142" y="3031463"/>
            <a:ext cx="515581" cy="370767"/>
            <a:chOff x="4235616" y="1694378"/>
            <a:chExt cx="644476" cy="463459"/>
          </a:xfrm>
        </p:grpSpPr>
        <p:grpSp>
          <p:nvGrpSpPr>
            <p:cNvPr id="121" name="Groupe 120"/>
            <p:cNvGrpSpPr/>
            <p:nvPr/>
          </p:nvGrpSpPr>
          <p:grpSpPr>
            <a:xfrm>
              <a:off x="4235616" y="1694378"/>
              <a:ext cx="589814" cy="463459"/>
              <a:chOff x="7987321" y="5278658"/>
              <a:chExt cx="589814" cy="463459"/>
            </a:xfrm>
          </p:grpSpPr>
          <p:sp>
            <p:nvSpPr>
              <p:cNvPr id="130" name="Cylindre 129"/>
              <p:cNvSpPr>
                <a:spLocks noChangeAspect="1"/>
              </p:cNvSpPr>
              <p:nvPr/>
            </p:nvSpPr>
            <p:spPr bwMode="auto">
              <a:xfrm rot="5400000">
                <a:off x="7899591" y="5366388"/>
                <a:ext cx="463459" cy="288000"/>
              </a:xfrm>
              <a:prstGeom prst="can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31" name="Cylindre 130"/>
              <p:cNvSpPr>
                <a:spLocks/>
              </p:cNvSpPr>
              <p:nvPr/>
            </p:nvSpPr>
            <p:spPr bwMode="auto">
              <a:xfrm rot="5400000">
                <a:off x="8370000" y="5340390"/>
                <a:ext cx="82800" cy="331470"/>
              </a:xfrm>
              <a:prstGeom prst="can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sp>
          <p:nvSpPr>
            <p:cNvPr id="122" name="Cylindre 121"/>
            <p:cNvSpPr>
              <a:spLocks/>
            </p:cNvSpPr>
            <p:nvPr/>
          </p:nvSpPr>
          <p:spPr bwMode="auto">
            <a:xfrm rot="5400000">
              <a:off x="4776246" y="1886424"/>
              <a:ext cx="134728" cy="72965"/>
            </a:xfrm>
            <a:prstGeom prst="can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14" name="ZoneTexte 13"/>
          <p:cNvSpPr txBox="1"/>
          <p:nvPr/>
        </p:nvSpPr>
        <p:spPr>
          <a:xfrm>
            <a:off x="5929436" y="5049446"/>
            <a:ext cx="3214565" cy="18801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108000" tIns="108000" rIns="108000" bIns="10800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Lower exosphere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Limb altitude scans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Ion upwelling regions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Middle exosphere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Plasmasphere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Altitude resolution~100km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Triangle isocèle 2"/>
          <p:cNvSpPr/>
          <p:nvPr/>
        </p:nvSpPr>
        <p:spPr>
          <a:xfrm rot="3054404">
            <a:off x="4364635" y="725920"/>
            <a:ext cx="227318" cy="3340019"/>
          </a:xfrm>
          <a:prstGeom prst="triangle">
            <a:avLst/>
          </a:prstGeom>
          <a:gradFill>
            <a:gsLst>
              <a:gs pos="0">
                <a:schemeClr val="accent1">
                  <a:lumMod val="40000"/>
                  <a:lumOff val="6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scene3d>
            <a:camera prst="orthographicFront"/>
            <a:lightRig rig="threePt" dir="t"/>
          </a:scene3d>
          <a:sp3d>
            <a:bevelT w="12700"/>
            <a:bevelB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Triangle isocèle 91"/>
          <p:cNvSpPr/>
          <p:nvPr/>
        </p:nvSpPr>
        <p:spPr>
          <a:xfrm rot="3180000">
            <a:off x="5147937" y="840341"/>
            <a:ext cx="198365" cy="3762334"/>
          </a:xfrm>
          <a:prstGeom prst="triangle">
            <a:avLst/>
          </a:prstGeom>
          <a:gradFill>
            <a:gsLst>
              <a:gs pos="0">
                <a:schemeClr val="accent1">
                  <a:lumMod val="40000"/>
                  <a:lumOff val="6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scene3d>
            <a:camera prst="orthographicFront"/>
            <a:lightRig rig="threePt" dir="t"/>
          </a:scene3d>
          <a:sp3d>
            <a:bevelT w="12700"/>
            <a:bevelB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Triangle isocèle 92"/>
          <p:cNvSpPr/>
          <p:nvPr/>
        </p:nvSpPr>
        <p:spPr>
          <a:xfrm rot="900000">
            <a:off x="6547877" y="3268581"/>
            <a:ext cx="193866" cy="1764951"/>
          </a:xfrm>
          <a:prstGeom prst="triangle">
            <a:avLst/>
          </a:prstGeom>
          <a:gradFill>
            <a:gsLst>
              <a:gs pos="0">
                <a:schemeClr val="accent1">
                  <a:lumMod val="40000"/>
                  <a:lumOff val="6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scene3d>
            <a:camera prst="orthographicFront"/>
            <a:lightRig rig="threePt" dir="t"/>
          </a:scene3d>
          <a:sp3d>
            <a:bevelT w="12700"/>
            <a:bevelB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Triangle isocèle 93"/>
          <p:cNvSpPr/>
          <p:nvPr/>
        </p:nvSpPr>
        <p:spPr>
          <a:xfrm rot="2880000">
            <a:off x="3274956" y="1060778"/>
            <a:ext cx="227318" cy="2551165"/>
          </a:xfrm>
          <a:prstGeom prst="triangle">
            <a:avLst/>
          </a:prstGeom>
          <a:gradFill>
            <a:gsLst>
              <a:gs pos="0">
                <a:schemeClr val="accent1">
                  <a:lumMod val="40000"/>
                  <a:lumOff val="6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scene3d>
            <a:camera prst="orthographicFront"/>
            <a:lightRig rig="threePt" dir="t"/>
          </a:scene3d>
          <a:sp3d>
            <a:bevelT w="12700"/>
            <a:bevelB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Triangle isocèle 94"/>
          <p:cNvSpPr/>
          <p:nvPr/>
        </p:nvSpPr>
        <p:spPr>
          <a:xfrm rot="1320000">
            <a:off x="2764232" y="1936552"/>
            <a:ext cx="227318" cy="1442419"/>
          </a:xfrm>
          <a:prstGeom prst="triangle">
            <a:avLst/>
          </a:prstGeom>
          <a:gradFill>
            <a:gsLst>
              <a:gs pos="0">
                <a:schemeClr val="accent1">
                  <a:lumMod val="40000"/>
                  <a:lumOff val="6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scene3d>
            <a:camera prst="orthographicFront"/>
            <a:lightRig rig="threePt" dir="t"/>
          </a:scene3d>
          <a:sp3d>
            <a:bevelT w="12700"/>
            <a:bevelB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ZoneTexte 33"/>
          <p:cNvSpPr txBox="1">
            <a:spLocks noChangeArrowheads="1"/>
          </p:cNvSpPr>
          <p:nvPr/>
        </p:nvSpPr>
        <p:spPr bwMode="auto">
          <a:xfrm>
            <a:off x="1361776" y="5604188"/>
            <a:ext cx="8531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r-FR" sz="1400" b="1" dirty="0">
                <a:solidFill>
                  <a:srgbClr val="7030A0"/>
                </a:solidFill>
                <a:latin typeface="Arial" charset="0"/>
              </a:rPr>
              <a:t>O</a:t>
            </a:r>
            <a:r>
              <a:rPr lang="en-GB" altLang="fr-FR" sz="1400" b="1" baseline="30000" dirty="0">
                <a:solidFill>
                  <a:srgbClr val="7030A0"/>
                </a:solidFill>
                <a:latin typeface="Arial" charset="0"/>
              </a:rPr>
              <a:t>+</a:t>
            </a:r>
            <a:r>
              <a:rPr lang="en-GB" altLang="fr-FR" sz="1400" b="1" dirty="0">
                <a:solidFill>
                  <a:srgbClr val="7030A0"/>
                </a:solidFill>
                <a:latin typeface="Arial" charset="0"/>
              </a:rPr>
              <a:t>, N</a:t>
            </a:r>
            <a:r>
              <a:rPr lang="en-GB" altLang="fr-FR" sz="1400" b="1" baseline="30000" dirty="0">
                <a:solidFill>
                  <a:srgbClr val="7030A0"/>
                </a:solidFill>
                <a:latin typeface="Arial" charset="0"/>
              </a:rPr>
              <a:t>+</a:t>
            </a:r>
          </a:p>
        </p:txBody>
      </p:sp>
      <p:sp>
        <p:nvSpPr>
          <p:cNvPr id="100" name="Triangle isocèle 99"/>
          <p:cNvSpPr/>
          <p:nvPr/>
        </p:nvSpPr>
        <p:spPr>
          <a:xfrm rot="1320000">
            <a:off x="1798702" y="2970431"/>
            <a:ext cx="227318" cy="1728799"/>
          </a:xfrm>
          <a:prstGeom prst="triangle">
            <a:avLst/>
          </a:prstGeom>
          <a:gradFill>
            <a:gsLst>
              <a:gs pos="0">
                <a:schemeClr val="accent1">
                  <a:lumMod val="40000"/>
                  <a:lumOff val="6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scene3d>
            <a:camera prst="orthographicFront"/>
            <a:lightRig rig="threePt" dir="t"/>
          </a:scene3d>
          <a:sp3d>
            <a:bevelT w="12700"/>
            <a:bevelB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Triangle isocèle 105"/>
          <p:cNvSpPr/>
          <p:nvPr/>
        </p:nvSpPr>
        <p:spPr>
          <a:xfrm rot="8340000">
            <a:off x="1822038" y="4009426"/>
            <a:ext cx="227318" cy="1250086"/>
          </a:xfrm>
          <a:prstGeom prst="triangle">
            <a:avLst/>
          </a:prstGeom>
          <a:gradFill>
            <a:gsLst>
              <a:gs pos="0">
                <a:schemeClr val="accent1">
                  <a:lumMod val="40000"/>
                  <a:lumOff val="6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scene3d>
            <a:camera prst="orthographicFront"/>
            <a:lightRig rig="threePt" dir="t"/>
          </a:scene3d>
          <a:sp3d>
            <a:bevelT w="12700"/>
            <a:bevelB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Triangle isocèle 106"/>
          <p:cNvSpPr/>
          <p:nvPr/>
        </p:nvSpPr>
        <p:spPr>
          <a:xfrm rot="11580000">
            <a:off x="3404648" y="4060482"/>
            <a:ext cx="203385" cy="1294734"/>
          </a:xfrm>
          <a:prstGeom prst="triangle">
            <a:avLst/>
          </a:prstGeom>
          <a:gradFill>
            <a:gsLst>
              <a:gs pos="0">
                <a:schemeClr val="accent1">
                  <a:lumMod val="40000"/>
                  <a:lumOff val="6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scene3d>
            <a:camera prst="orthographicFront"/>
            <a:lightRig rig="threePt" dir="t"/>
          </a:scene3d>
          <a:sp3d>
            <a:bevelT w="12700"/>
            <a:bevelB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Triangle isocèle 107"/>
          <p:cNvSpPr/>
          <p:nvPr/>
        </p:nvSpPr>
        <p:spPr>
          <a:xfrm rot="8340000">
            <a:off x="3747947" y="4384585"/>
            <a:ext cx="219054" cy="1101790"/>
          </a:xfrm>
          <a:prstGeom prst="triangle">
            <a:avLst/>
          </a:prstGeom>
          <a:gradFill>
            <a:gsLst>
              <a:gs pos="0">
                <a:schemeClr val="accent1">
                  <a:lumMod val="40000"/>
                  <a:lumOff val="6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scene3d>
            <a:camera prst="orthographicFront"/>
            <a:lightRig rig="threePt" dir="t"/>
          </a:scene3d>
          <a:sp3d>
            <a:bevelT w="12700"/>
            <a:bevelB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ZoneTexte 83"/>
          <p:cNvSpPr txBox="1"/>
          <p:nvPr/>
        </p:nvSpPr>
        <p:spPr>
          <a:xfrm>
            <a:off x="3335" y="5978569"/>
            <a:ext cx="5425592" cy="884070"/>
          </a:xfrm>
          <a:prstGeom prst="rect">
            <a:avLst/>
          </a:prstGeom>
          <a:solidFill>
            <a:srgbClr val="FFFFCC"/>
          </a:solidFill>
        </p:spPr>
        <p:txBody>
          <a:bodyPr wrap="square" lIns="108000" tIns="72000" rIns="108000" bIns="72000" rtlCol="0">
            <a:spAutoFit/>
          </a:bodyPr>
          <a:lstStyle/>
          <a:p>
            <a:pPr algn="ctr"/>
            <a:r>
              <a:rPr lang="en-GB" sz="1600" b="1" dirty="0" smtClean="0"/>
              <a:t>Imagers</a:t>
            </a:r>
            <a:r>
              <a:rPr lang="en-GB" sz="1600" dirty="0" smtClean="0"/>
              <a:t> provide both :</a:t>
            </a:r>
            <a:br>
              <a:rPr lang="en-GB" sz="1600" dirty="0" smtClean="0"/>
            </a:br>
            <a:r>
              <a:rPr lang="en-GB" sz="1600" b="1" dirty="0" smtClean="0"/>
              <a:t>remote sensing observations </a:t>
            </a:r>
            <a:r>
              <a:rPr lang="en-GB" sz="1600" dirty="0" smtClean="0"/>
              <a:t>of </a:t>
            </a:r>
            <a:r>
              <a:rPr lang="en-GB" sz="1600" dirty="0"/>
              <a:t>escaping populations and</a:t>
            </a:r>
            <a:r>
              <a:rPr lang="en-GB" sz="1600" b="1" dirty="0"/>
              <a:t> visual support </a:t>
            </a:r>
            <a:r>
              <a:rPr lang="en-GB" sz="1600" b="1" dirty="0" smtClean="0"/>
              <a:t>for outreach to the public</a:t>
            </a:r>
            <a:endParaRPr lang="en-GB" sz="1600" dirty="0"/>
          </a:p>
        </p:txBody>
      </p:sp>
      <p:pic>
        <p:nvPicPr>
          <p:cNvPr id="1026" name="Picture 2" descr="Résultat de recherche d'images pour &quot;sun symbol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748" y="3774411"/>
            <a:ext cx="681355" cy="64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5" name="Groupe 84"/>
          <p:cNvGrpSpPr>
            <a:grpSpLocks noChangeAspect="1"/>
          </p:cNvGrpSpPr>
          <p:nvPr/>
        </p:nvGrpSpPr>
        <p:grpSpPr>
          <a:xfrm>
            <a:off x="6511756" y="2080078"/>
            <a:ext cx="515581" cy="370767"/>
            <a:chOff x="4235616" y="1694378"/>
            <a:chExt cx="644476" cy="463459"/>
          </a:xfrm>
        </p:grpSpPr>
        <p:grpSp>
          <p:nvGrpSpPr>
            <p:cNvPr id="86" name="Groupe 85"/>
            <p:cNvGrpSpPr/>
            <p:nvPr/>
          </p:nvGrpSpPr>
          <p:grpSpPr>
            <a:xfrm>
              <a:off x="4235616" y="1694378"/>
              <a:ext cx="589814" cy="463459"/>
              <a:chOff x="7987321" y="5278658"/>
              <a:chExt cx="589814" cy="463459"/>
            </a:xfrm>
          </p:grpSpPr>
          <p:sp>
            <p:nvSpPr>
              <p:cNvPr id="88" name="Cylindre 87"/>
              <p:cNvSpPr>
                <a:spLocks noChangeAspect="1"/>
              </p:cNvSpPr>
              <p:nvPr/>
            </p:nvSpPr>
            <p:spPr bwMode="auto">
              <a:xfrm rot="5400000">
                <a:off x="7899591" y="5366388"/>
                <a:ext cx="463459" cy="288000"/>
              </a:xfrm>
              <a:prstGeom prst="can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89" name="Cylindre 88"/>
              <p:cNvSpPr>
                <a:spLocks/>
              </p:cNvSpPr>
              <p:nvPr/>
            </p:nvSpPr>
            <p:spPr bwMode="auto">
              <a:xfrm rot="5400000">
                <a:off x="8370000" y="5340390"/>
                <a:ext cx="82800" cy="331470"/>
              </a:xfrm>
              <a:prstGeom prst="can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sp>
          <p:nvSpPr>
            <p:cNvPr id="87" name="Cylindre 86"/>
            <p:cNvSpPr>
              <a:spLocks/>
            </p:cNvSpPr>
            <p:nvPr/>
          </p:nvSpPr>
          <p:spPr bwMode="auto">
            <a:xfrm rot="5400000">
              <a:off x="4776246" y="1886424"/>
              <a:ext cx="134728" cy="72965"/>
            </a:xfrm>
            <a:prstGeom prst="can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90" name="Triangle isocèle 89"/>
          <p:cNvSpPr/>
          <p:nvPr/>
        </p:nvSpPr>
        <p:spPr>
          <a:xfrm rot="2580000">
            <a:off x="5430059" y="1704505"/>
            <a:ext cx="291520" cy="3766640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accent1">
                  <a:lumMod val="40000"/>
                  <a:lumOff val="6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scene3d>
            <a:camera prst="orthographicFront"/>
            <a:lightRig rig="threePt" dir="t"/>
          </a:scene3d>
          <a:sp3d>
            <a:bevelT w="12700"/>
            <a:bevelB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22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2"/>
          <p:cNvSpPr txBox="1">
            <a:spLocks/>
          </p:cNvSpPr>
          <p:nvPr/>
        </p:nvSpPr>
        <p:spPr bwMode="auto">
          <a:xfrm>
            <a:off x="704850" y="44450"/>
            <a:ext cx="7877175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fr-FR" sz="2800" b="1" dirty="0">
                <a:solidFill>
                  <a:srgbClr val="0000FF"/>
                </a:solidFill>
                <a:latin typeface="Arial" charset="0"/>
                <a:cs typeface="Arial" charset="0"/>
              </a:rPr>
              <a:t>ESCAPE attitude</a:t>
            </a:r>
          </a:p>
        </p:txBody>
      </p:sp>
      <p:pic>
        <p:nvPicPr>
          <p:cNvPr id="11267" name="Image 3" descr="D:\Utilisateurs\laurensa\Documents\PASO-SU\Cosmic Vision\Cosmic Vision 4 (M5)\Escape\orbite-attitud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350" y="747713"/>
            <a:ext cx="5364163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116042" y="1522428"/>
            <a:ext cx="5976938" cy="431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GB" altLang="fr-FR" sz="18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Requirements: 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GB" altLang="fr-FR" sz="1800" dirty="0" smtClean="0">
                <a:latin typeface="Arial" charset="0"/>
                <a:cs typeface="Arial" charset="0"/>
              </a:rPr>
              <a:t>3 rotations / minute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GB" altLang="fr-FR" sz="1800" dirty="0" smtClean="0">
                <a:latin typeface="Arial" charset="0"/>
                <a:cs typeface="Arial" charset="0"/>
              </a:rPr>
              <a:t>Constant attitude with respect to the Sun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GB" altLang="fr-FR" sz="1800" dirty="0" smtClean="0">
                <a:latin typeface="Arial" charset="0"/>
                <a:cs typeface="Arial" charset="0"/>
              </a:rPr>
              <a:t>No shadows on the SLP probes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GB" altLang="fr-FR" sz="1800" dirty="0" smtClean="0">
                <a:latin typeface="Arial" charset="0"/>
                <a:cs typeface="Arial" charset="0"/>
              </a:rPr>
              <a:t>Allow </a:t>
            </a:r>
            <a:r>
              <a:rPr lang="en-GB" altLang="fr-FR" sz="1800" dirty="0" err="1" smtClean="0">
                <a:latin typeface="Arial" charset="0"/>
                <a:cs typeface="Arial" charset="0"/>
              </a:rPr>
              <a:t>auroral</a:t>
            </a:r>
            <a:r>
              <a:rPr lang="en-GB" altLang="fr-FR" sz="1800" dirty="0" smtClean="0">
                <a:latin typeface="Arial" charset="0"/>
                <a:cs typeface="Arial" charset="0"/>
              </a:rPr>
              <a:t> zone view for the </a:t>
            </a:r>
            <a:br>
              <a:rPr lang="en-GB" altLang="fr-FR" sz="1800" dirty="0" smtClean="0">
                <a:latin typeface="Arial" charset="0"/>
                <a:cs typeface="Arial" charset="0"/>
              </a:rPr>
            </a:br>
            <a:r>
              <a:rPr lang="en-GB" altLang="fr-FR" sz="1800" dirty="0" smtClean="0">
                <a:latin typeface="Arial" charset="0"/>
                <a:cs typeface="Arial" charset="0"/>
              </a:rPr>
              <a:t> inbound/outbound orbit legs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GB" altLang="fr-FR" sz="1800" b="1" dirty="0" smtClean="0">
                <a:latin typeface="Arial" charset="0"/>
                <a:cs typeface="Arial" charset="0"/>
              </a:rPr>
              <a:t>No nitrogen or CH</a:t>
            </a:r>
            <a:r>
              <a:rPr lang="en-GB" altLang="fr-FR" sz="1800" b="1" baseline="-25000" dirty="0" smtClean="0">
                <a:latin typeface="Arial" charset="0"/>
                <a:cs typeface="Arial" charset="0"/>
              </a:rPr>
              <a:t>4</a:t>
            </a:r>
            <a:r>
              <a:rPr lang="en-GB" altLang="fr-FR" sz="1800" b="1" dirty="0" smtClean="0">
                <a:latin typeface="Arial" charset="0"/>
                <a:cs typeface="Arial" charset="0"/>
              </a:rPr>
              <a:t> propellants </a:t>
            </a:r>
          </a:p>
          <a:p>
            <a:pPr>
              <a:spcBef>
                <a:spcPts val="1000"/>
              </a:spcBef>
              <a:spcAft>
                <a:spcPts val="600"/>
              </a:spcAft>
              <a:defRPr/>
            </a:pPr>
            <a:r>
              <a:rPr lang="en-GB" altLang="fr-FR" sz="18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Resulting Design: 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GB" altLang="fr-FR" sz="1800" dirty="0" smtClean="0">
                <a:latin typeface="Arial" charset="0"/>
                <a:cs typeface="Arial" charset="0"/>
              </a:rPr>
              <a:t>Sun-pointing spin axis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GB" altLang="fr-FR" sz="1800" dirty="0" err="1" smtClean="0">
                <a:latin typeface="Arial" charset="0"/>
                <a:cs typeface="Arial" charset="0"/>
              </a:rPr>
              <a:t>Despun</a:t>
            </a:r>
            <a:r>
              <a:rPr lang="en-GB" altLang="fr-FR" sz="1800" dirty="0" smtClean="0">
                <a:latin typeface="Arial" charset="0"/>
                <a:cs typeface="Arial" charset="0"/>
              </a:rPr>
              <a:t> platform in the shadow </a:t>
            </a:r>
            <a:br>
              <a:rPr lang="en-GB" altLang="fr-FR" sz="1800" dirty="0" smtClean="0">
                <a:latin typeface="Arial" charset="0"/>
                <a:cs typeface="Arial" charset="0"/>
              </a:rPr>
            </a:br>
            <a:r>
              <a:rPr lang="en-GB" altLang="fr-FR" sz="1800" dirty="0" smtClean="0">
                <a:latin typeface="Arial" charset="0"/>
                <a:cs typeface="Arial" charset="0"/>
              </a:rPr>
              <a:t>(UVIS &amp; AMC FOVs never exposed to sunlight)  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GB" altLang="fr-FR" sz="1800" dirty="0" smtClean="0">
                <a:latin typeface="Arial" charset="0"/>
                <a:cs typeface="Arial" charset="0"/>
              </a:rPr>
              <a:t>10°/ 10 days attitude manoeuvres (cold gas)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2"/>
          <p:cNvSpPr txBox="1">
            <a:spLocks/>
          </p:cNvSpPr>
          <p:nvPr/>
        </p:nvSpPr>
        <p:spPr bwMode="auto">
          <a:xfrm>
            <a:off x="712963" y="0"/>
            <a:ext cx="787717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fr-FR" sz="2800" b="1" dirty="0">
                <a:solidFill>
                  <a:srgbClr val="0000FF"/>
                </a:solidFill>
                <a:latin typeface="Arial" charset="0"/>
                <a:cs typeface="Arial" charset="0"/>
              </a:rPr>
              <a:t>ESCAPE Orbit Total </a:t>
            </a:r>
            <a:r>
              <a:rPr lang="en-GB" altLang="fr-FR" sz="28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Ionising Dose </a:t>
            </a:r>
            <a:endParaRPr lang="en-GB" altLang="fr-FR" sz="2800" b="1" dirty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6720" y="4229654"/>
            <a:ext cx="85878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b="1" dirty="0"/>
              <a:t>Total </a:t>
            </a:r>
            <a:r>
              <a:rPr lang="en-US" b="1" dirty="0" err="1"/>
              <a:t>ionising</a:t>
            </a:r>
            <a:r>
              <a:rPr lang="en-US" b="1" dirty="0"/>
              <a:t> dose </a:t>
            </a:r>
            <a:r>
              <a:rPr lang="en-US" dirty="0"/>
              <a:t>in silicon (rad) as a function of the </a:t>
            </a:r>
            <a:r>
              <a:rPr lang="en-US" dirty="0" err="1"/>
              <a:t>aluminium</a:t>
            </a:r>
            <a:r>
              <a:rPr lang="en-US" dirty="0"/>
              <a:t> shielding thickness (mm) for: </a:t>
            </a:r>
            <a:r>
              <a:rPr lang="en-US" dirty="0">
                <a:solidFill>
                  <a:srgbClr val="0000FF"/>
                </a:solidFill>
              </a:rPr>
              <a:t>solar maximum (left panel) </a:t>
            </a:r>
            <a:r>
              <a:rPr lang="en-US" dirty="0"/>
              <a:t>and for </a:t>
            </a:r>
            <a:r>
              <a:rPr lang="en-US" dirty="0">
                <a:solidFill>
                  <a:srgbClr val="0000FF"/>
                </a:solidFill>
              </a:rPr>
              <a:t>solar minimum (right panel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7077" y="5088784"/>
            <a:ext cx="7722704" cy="8720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rgbClr val="002060"/>
                </a:solidFill>
              </a:rPr>
              <a:t>ESCAPE will experience total </a:t>
            </a:r>
            <a:r>
              <a:rPr lang="en-US" b="1" dirty="0" err="1">
                <a:solidFill>
                  <a:srgbClr val="002060"/>
                </a:solidFill>
              </a:rPr>
              <a:t>ionising</a:t>
            </a:r>
            <a:r>
              <a:rPr lang="en-US" b="1" dirty="0">
                <a:solidFill>
                  <a:srgbClr val="002060"/>
                </a:solidFill>
              </a:rPr>
              <a:t> doses, after 3 years, of maximum ~35 – 40 </a:t>
            </a:r>
            <a:r>
              <a:rPr lang="en-US" b="1" dirty="0" err="1">
                <a:solidFill>
                  <a:srgbClr val="002060"/>
                </a:solidFill>
              </a:rPr>
              <a:t>krad</a:t>
            </a:r>
            <a:r>
              <a:rPr lang="en-US" b="1" dirty="0">
                <a:solidFill>
                  <a:srgbClr val="002060"/>
                </a:solidFill>
              </a:rPr>
              <a:t> behind 5 mm of </a:t>
            </a:r>
            <a:r>
              <a:rPr lang="en-US" b="1" dirty="0" err="1">
                <a:solidFill>
                  <a:srgbClr val="002060"/>
                </a:solidFill>
              </a:rPr>
              <a:t>aluminium</a:t>
            </a:r>
            <a:r>
              <a:rPr lang="en-US" b="1" dirty="0">
                <a:solidFill>
                  <a:srgbClr val="002060"/>
                </a:solidFill>
              </a:rPr>
              <a:t> shielding</a:t>
            </a:r>
            <a:endParaRPr lang="en-GB" b="1" dirty="0">
              <a:solidFill>
                <a:srgbClr val="002060"/>
              </a:solidFill>
            </a:endParaRPr>
          </a:p>
        </p:txBody>
      </p:sp>
      <p:grpSp>
        <p:nvGrpSpPr>
          <p:cNvPr id="10" name="Groupe 9"/>
          <p:cNvGrpSpPr/>
          <p:nvPr/>
        </p:nvGrpSpPr>
        <p:grpSpPr>
          <a:xfrm>
            <a:off x="205334" y="616209"/>
            <a:ext cx="8876206" cy="3544965"/>
            <a:chOff x="140872" y="882655"/>
            <a:chExt cx="8876206" cy="3544965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872" y="882655"/>
              <a:ext cx="8876206" cy="3544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ZoneTexte 6"/>
            <p:cNvSpPr txBox="1"/>
            <p:nvPr/>
          </p:nvSpPr>
          <p:spPr>
            <a:xfrm>
              <a:off x="2807367" y="1171074"/>
              <a:ext cx="1499937" cy="93871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100" dirty="0" smtClean="0">
                  <a:ea typeface="MS Gothic"/>
                  <a:cs typeface="Arial" panose="020B0604020202020204" pitchFamily="34" charset="0"/>
                </a:rPr>
                <a:t>☐</a:t>
              </a:r>
              <a:r>
                <a:rPr lang="en-GB" sz="1100" dirty="0" smtClean="0">
                  <a:latin typeface="MS Gothic"/>
                  <a:ea typeface="MS Gothic"/>
                </a:rPr>
                <a:t> </a:t>
              </a:r>
              <a:r>
                <a:rPr lang="en-GB" sz="1100" dirty="0" smtClean="0"/>
                <a:t>Total</a:t>
              </a:r>
            </a:p>
            <a:p>
              <a:r>
                <a:rPr lang="en-GB" sz="1100" dirty="0" smtClean="0">
                  <a:ea typeface="MS Gothic"/>
                  <a:cs typeface="Arial" panose="020B0604020202020204" pitchFamily="34" charset="0"/>
                </a:rPr>
                <a:t>◇  Electrons</a:t>
              </a:r>
            </a:p>
            <a:p>
              <a:r>
                <a:rPr lang="en-GB" sz="1100" dirty="0" smtClean="0">
                  <a:latin typeface="MS Gothic"/>
                  <a:ea typeface="MS Gothic"/>
                  <a:cs typeface="Arial" panose="020B0604020202020204" pitchFamily="34" charset="0"/>
                </a:rPr>
                <a:t>△ </a:t>
              </a:r>
              <a:r>
                <a:rPr lang="en-GB" sz="1100" dirty="0" smtClean="0">
                  <a:ea typeface="MS Gothic"/>
                  <a:cs typeface="Arial" panose="020B0604020202020204" pitchFamily="34" charset="0"/>
                </a:rPr>
                <a:t>Bremsstrahlung</a:t>
              </a:r>
            </a:p>
            <a:p>
              <a:r>
                <a:rPr lang="en-GB" sz="1100" dirty="0" smtClean="0">
                  <a:latin typeface="Arial"/>
                  <a:ea typeface="MS Gothic"/>
                  <a:cs typeface="Arial"/>
                  <a:sym typeface="Symbol"/>
                </a:rPr>
                <a:t></a:t>
              </a:r>
              <a:r>
                <a:rPr lang="en-GB" sz="1100" dirty="0" smtClean="0">
                  <a:ea typeface="MS Gothic"/>
                  <a:cs typeface="Arial" panose="020B0604020202020204" pitchFamily="34" charset="0"/>
                </a:rPr>
                <a:t>   Trapped Protons</a:t>
              </a:r>
            </a:p>
            <a:p>
              <a:r>
                <a:rPr lang="en-GB" sz="1100" dirty="0" smtClean="0">
                  <a:cs typeface="Arial" panose="020B0604020202020204" pitchFamily="34" charset="0"/>
                  <a:sym typeface="Symbol"/>
                </a:rPr>
                <a:t>   SEPs</a:t>
              </a:r>
              <a:endParaRPr lang="en-GB" sz="1100" dirty="0">
                <a:cs typeface="Arial" panose="020B060402020202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7740316" y="1171074"/>
              <a:ext cx="841709" cy="5935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Rectangle 4"/>
          <p:cNvSpPr/>
          <p:nvPr/>
        </p:nvSpPr>
        <p:spPr>
          <a:xfrm>
            <a:off x="5208763" y="3482459"/>
            <a:ext cx="21595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i="1" dirty="0">
                <a:solidFill>
                  <a:schemeClr val="tx2">
                    <a:lumMod val="75000"/>
                  </a:schemeClr>
                </a:solidFill>
              </a:rPr>
              <a:t>SPENVIS tool </a:t>
            </a:r>
            <a:r>
              <a:rPr lang="en-GB" sz="1400" i="1" dirty="0" smtClean="0">
                <a:solidFill>
                  <a:schemeClr val="tx2">
                    <a:lumMod val="75000"/>
                  </a:schemeClr>
                </a:solidFill>
              </a:rPr>
              <a:t>simulation</a:t>
            </a:r>
            <a:endParaRPr lang="en-GB" sz="14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079291" y="3995037"/>
            <a:ext cx="2803162" cy="288147"/>
          </a:xfrm>
          <a:prstGeom prst="rect">
            <a:avLst/>
          </a:prstGeom>
          <a:solidFill>
            <a:schemeClr val="bg1"/>
          </a:solidFill>
        </p:spPr>
        <p:txBody>
          <a:bodyPr wrap="square" tIns="36000" bIns="36000" rtlCol="0">
            <a:spAutoFit/>
          </a:bodyPr>
          <a:lstStyle/>
          <a:p>
            <a:pPr algn="ctr"/>
            <a:r>
              <a:rPr lang="en-US" sz="1400" dirty="0" smtClean="0"/>
              <a:t>Al </a:t>
            </a:r>
            <a:r>
              <a:rPr lang="en-US" sz="1400" dirty="0"/>
              <a:t>shielding thickness (mm</a:t>
            </a:r>
            <a:r>
              <a:rPr lang="en-US" sz="1200" dirty="0"/>
              <a:t>)</a:t>
            </a:r>
            <a:endParaRPr lang="en-GB" sz="1200" dirty="0"/>
          </a:p>
        </p:txBody>
      </p:sp>
      <p:sp>
        <p:nvSpPr>
          <p:cNvPr id="11" name="ZoneTexte 10"/>
          <p:cNvSpPr txBox="1"/>
          <p:nvPr/>
        </p:nvSpPr>
        <p:spPr>
          <a:xfrm>
            <a:off x="5451418" y="3993627"/>
            <a:ext cx="2803162" cy="288147"/>
          </a:xfrm>
          <a:prstGeom prst="rect">
            <a:avLst/>
          </a:prstGeom>
          <a:solidFill>
            <a:schemeClr val="bg1"/>
          </a:solidFill>
        </p:spPr>
        <p:txBody>
          <a:bodyPr wrap="square" tIns="36000" bIns="36000" rtlCol="0">
            <a:spAutoFit/>
          </a:bodyPr>
          <a:lstStyle/>
          <a:p>
            <a:pPr algn="ctr"/>
            <a:r>
              <a:rPr lang="en-US" sz="1400" dirty="0" smtClean="0"/>
              <a:t>Al </a:t>
            </a:r>
            <a:r>
              <a:rPr lang="en-US" sz="1400" dirty="0"/>
              <a:t>shielding thickness (mm)</a:t>
            </a:r>
            <a:endParaRPr lang="en-GB" sz="1400" dirty="0"/>
          </a:p>
        </p:txBody>
      </p:sp>
      <p:sp>
        <p:nvSpPr>
          <p:cNvPr id="12" name="ZoneTexte 11"/>
          <p:cNvSpPr txBox="1"/>
          <p:nvPr/>
        </p:nvSpPr>
        <p:spPr>
          <a:xfrm>
            <a:off x="85414" y="1721788"/>
            <a:ext cx="400110" cy="1776016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sz="1400" dirty="0" smtClean="0"/>
              <a:t>Dose </a:t>
            </a:r>
            <a:r>
              <a:rPr lang="en-US" sz="1400" dirty="0"/>
              <a:t>in </a:t>
            </a:r>
            <a:r>
              <a:rPr lang="en-US" sz="1400" dirty="0" smtClean="0"/>
              <a:t>Si </a:t>
            </a:r>
            <a:r>
              <a:rPr lang="en-US" sz="1400" dirty="0"/>
              <a:t>(rad)</a:t>
            </a:r>
            <a:endParaRPr lang="en-GB" sz="1400" dirty="0"/>
          </a:p>
        </p:txBody>
      </p:sp>
      <p:sp>
        <p:nvSpPr>
          <p:cNvPr id="13" name="ZoneTexte 12"/>
          <p:cNvSpPr txBox="1"/>
          <p:nvPr/>
        </p:nvSpPr>
        <p:spPr>
          <a:xfrm>
            <a:off x="4552573" y="1534058"/>
            <a:ext cx="360850" cy="1776016"/>
          </a:xfrm>
          <a:prstGeom prst="rect">
            <a:avLst/>
          </a:prstGeom>
          <a:solidFill>
            <a:schemeClr val="bg1"/>
          </a:solidFill>
        </p:spPr>
        <p:txBody>
          <a:bodyPr vert="vert270" wrap="square" lIns="72000" tIns="36000" rIns="72000" bIns="36000" rtlCol="0">
            <a:spAutoFit/>
          </a:bodyPr>
          <a:lstStyle/>
          <a:p>
            <a:pPr algn="ctr"/>
            <a:r>
              <a:rPr lang="en-US" sz="1400" dirty="0" smtClean="0"/>
              <a:t>Dose </a:t>
            </a:r>
            <a:r>
              <a:rPr lang="en-US" sz="1400" dirty="0"/>
              <a:t>in </a:t>
            </a:r>
            <a:r>
              <a:rPr lang="en-US" sz="1400" dirty="0" smtClean="0"/>
              <a:t>Si </a:t>
            </a:r>
            <a:r>
              <a:rPr lang="en-US" sz="1400" dirty="0"/>
              <a:t>(rad)</a:t>
            </a:r>
            <a:endParaRPr lang="en-GB" sz="1400" dirty="0"/>
          </a:p>
        </p:txBody>
      </p:sp>
      <p:sp>
        <p:nvSpPr>
          <p:cNvPr id="14" name="ZoneTexte 13"/>
          <p:cNvSpPr txBox="1"/>
          <p:nvPr/>
        </p:nvSpPr>
        <p:spPr>
          <a:xfrm>
            <a:off x="824459" y="3039967"/>
            <a:ext cx="136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0000FF"/>
                </a:solidFill>
              </a:rPr>
              <a:t>Solar Max</a:t>
            </a:r>
            <a:endParaRPr lang="en-GB" sz="1600" dirty="0">
              <a:solidFill>
                <a:srgbClr val="0000FF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234066" y="3039967"/>
            <a:ext cx="136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0000FF"/>
                </a:solidFill>
              </a:rPr>
              <a:t>Solar Min</a:t>
            </a:r>
            <a:endParaRPr lang="en-GB" sz="1600" dirty="0">
              <a:solidFill>
                <a:srgbClr val="0000FF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426720" y="6097686"/>
            <a:ext cx="8163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GB" i="1" dirty="0" smtClean="0"/>
              <a:t>Single events (SEUs, latch-ups) need to be considered. </a:t>
            </a:r>
          </a:p>
          <a:p>
            <a:pPr algn="ctr">
              <a:lnSpc>
                <a:spcPts val="2200"/>
              </a:lnSpc>
            </a:pPr>
            <a:r>
              <a:rPr lang="en-GB" i="1" dirty="0" smtClean="0"/>
              <a:t>During high penetrating particle rates, particle instruments DPU issues a flag.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27178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>
          <a:xfrm>
            <a:off x="457200" y="1"/>
            <a:ext cx="8229600" cy="766763"/>
          </a:xfrm>
        </p:spPr>
        <p:txBody>
          <a:bodyPr/>
          <a:lstStyle/>
          <a:p>
            <a:r>
              <a:rPr lang="en-US" altLang="fr-FR" sz="2800" b="1" dirty="0" smtClean="0">
                <a:solidFill>
                  <a:srgbClr val="0000FF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What will be measured?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6862491"/>
              </p:ext>
            </p:extLst>
          </p:nvPr>
        </p:nvGraphicFramePr>
        <p:xfrm>
          <a:off x="112425" y="766764"/>
          <a:ext cx="8919149" cy="5926139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204742"/>
                <a:gridCol w="2442242"/>
                <a:gridCol w="1215358"/>
                <a:gridCol w="1056807"/>
              </a:tblGrid>
              <a:tr h="369888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What to measure</a:t>
                      </a:r>
                      <a:endParaRPr kumimoji="0" lang="en-US" alt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urier" charset="0"/>
                        <a:ea typeface="MS Mincho" pitchFamily="49" charset="-128"/>
                      </a:endParaRPr>
                    </a:p>
                  </a:txBody>
                  <a:tcPr marL="90000" marR="90000" marT="72000" marB="0" horzOverflow="overflow"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Target range </a:t>
                      </a:r>
                      <a:endParaRPr kumimoji="0" lang="en-US" alt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urier" charset="0"/>
                        <a:ea typeface="MS Mincho" pitchFamily="49" charset="-128"/>
                      </a:endParaRPr>
                    </a:p>
                  </a:txBody>
                  <a:tcPr marL="90000" marR="90000" marT="72000" marB="0" horzOverflow="overflow"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Particle SI</a:t>
                      </a:r>
                      <a:endParaRPr kumimoji="0" lang="en-US" alt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urier" charset="0"/>
                        <a:ea typeface="MS Mincho" pitchFamily="49" charset="-128"/>
                      </a:endParaRPr>
                    </a:p>
                  </a:txBody>
                  <a:tcPr marL="90000" marR="90000" marT="72000" marB="0" horzOverflow="overflow"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Other SI</a:t>
                      </a:r>
                      <a:endParaRPr kumimoji="0" lang="en-US" alt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urier" charset="0"/>
                        <a:ea typeface="MS Mincho" pitchFamily="49" charset="-128"/>
                      </a:endParaRPr>
                    </a:p>
                  </a:txBody>
                  <a:tcPr marL="90000" marR="90000" marT="72000" marB="0" horzOverflow="overflow"/>
                </a:tc>
              </a:tr>
              <a:tr h="609600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Density of major neutrals and cold ions, simultaneously</a:t>
                      </a:r>
                      <a:endParaRPr kumimoji="0" lang="en-US" alt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" charset="0"/>
                        <a:ea typeface="MS Mincho" pitchFamily="49" charset="-128"/>
                      </a:endParaRPr>
                    </a:p>
                  </a:txBody>
                  <a:tcPr marL="90000" marR="90000" marT="72000" marB="0" horzOverflow="overflow"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neutrals 1–10</a:t>
                      </a:r>
                      <a:r>
                        <a:rPr kumimoji="0" lang="en-GB" altLang="fr-FR" sz="14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r>
                        <a:rPr kumimoji="0" lang="en-GB" altLang="fr-F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/cc </a:t>
                      </a:r>
                      <a:endParaRPr kumimoji="0" lang="en-US" altLang="fr-FR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ions 0.1–10</a:t>
                      </a:r>
                      <a:r>
                        <a:rPr kumimoji="0" lang="en-GB" altLang="fr-FR" sz="14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r>
                        <a:rPr kumimoji="0" lang="en-GB" altLang="fr-F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/cc </a:t>
                      </a:r>
                      <a:endParaRPr kumimoji="0" lang="en-US" alt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" charset="0"/>
                        <a:ea typeface="MS Mincho" pitchFamily="49" charset="-128"/>
                      </a:endParaRPr>
                    </a:p>
                  </a:txBody>
                  <a:tcPr marL="90000" marR="90000" marT="72000" marB="0" horzOverflow="overflow"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INMS, WCIMS</a:t>
                      </a:r>
                      <a:endParaRPr kumimoji="0" lang="en-US" alt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" charset="0"/>
                        <a:ea typeface="MS Mincho" pitchFamily="49" charset="-128"/>
                      </a:endParaRPr>
                    </a:p>
                  </a:txBody>
                  <a:tcPr marL="90000" marR="90000" marT="72000" marB="0" horzOverflow="overflow"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UVIS, SLP ASPOC</a:t>
                      </a:r>
                      <a:endParaRPr kumimoji="0" lang="en-US" alt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" charset="0"/>
                        <a:ea typeface="MS Mincho" pitchFamily="49" charset="-128"/>
                      </a:endParaRPr>
                    </a:p>
                  </a:txBody>
                  <a:tcPr marL="90000" marR="90000" marT="72000" marB="0" horzOverflow="overflow"/>
                </a:tc>
              </a:tr>
              <a:tr h="609600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Density of minor isotopes (neutrals and ions)</a:t>
                      </a:r>
                      <a:endParaRPr kumimoji="0" lang="en-US" alt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" charset="0"/>
                        <a:ea typeface="MS Mincho" pitchFamily="49" charset="-128"/>
                      </a:endParaRPr>
                    </a:p>
                  </a:txBody>
                  <a:tcPr marL="90000" marR="90000" marT="72000" marB="0" horzOverflow="overflow"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neutrals 10</a:t>
                      </a:r>
                      <a:r>
                        <a:rPr kumimoji="0" lang="en-GB" altLang="fr-FR" sz="1400" u="none" strike="noStrike" cap="none" normalizeH="0" baseline="30000" smtClean="0">
                          <a:ln>
                            <a:noFill/>
                          </a:ln>
                          <a:effectLst/>
                        </a:rPr>
                        <a:t>-2</a:t>
                      </a:r>
                      <a:r>
                        <a:rPr kumimoji="0" lang="en-GB" altLang="fr-FR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–10</a:t>
                      </a:r>
                      <a:r>
                        <a:rPr kumimoji="0" lang="en-GB" altLang="fr-FR" sz="1400" u="none" strike="noStrike" cap="none" normalizeH="0" baseline="3000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r>
                        <a:rPr kumimoji="0" lang="en-GB" altLang="fr-FR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/cc</a:t>
                      </a:r>
                      <a:endParaRPr kumimoji="0" lang="en-US" altLang="fr-FR" sz="1400" u="none" strike="noStrike" cap="none" normalizeH="0" baseline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ions 10</a:t>
                      </a:r>
                      <a:r>
                        <a:rPr kumimoji="0" lang="en-GB" altLang="fr-FR" sz="1400" u="none" strike="noStrike" cap="none" normalizeH="0" baseline="30000" smtClean="0">
                          <a:ln>
                            <a:noFill/>
                          </a:ln>
                          <a:effectLst/>
                        </a:rPr>
                        <a:t>-4</a:t>
                      </a:r>
                      <a:r>
                        <a:rPr kumimoji="0" lang="en-GB" altLang="fr-FR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–10</a:t>
                      </a:r>
                      <a:r>
                        <a:rPr kumimoji="0" lang="en-GB" altLang="fr-FR" sz="1400" u="none" strike="noStrike" cap="none" normalizeH="0" baseline="3000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r>
                        <a:rPr kumimoji="0" lang="en-GB" altLang="fr-FR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/cc</a:t>
                      </a:r>
                      <a:endParaRPr kumimoji="0" lang="en-US" alt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" charset="0"/>
                        <a:ea typeface="MS Mincho" pitchFamily="49" charset="-128"/>
                      </a:endParaRPr>
                    </a:p>
                  </a:txBody>
                  <a:tcPr marL="90000" marR="90000" marT="72000" marB="0" horzOverflow="overflow"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INMS</a:t>
                      </a:r>
                      <a:endParaRPr kumimoji="0" lang="en-US" alt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" charset="0"/>
                        <a:ea typeface="MS Mincho" pitchFamily="49" charset="-128"/>
                      </a:endParaRPr>
                    </a:p>
                  </a:txBody>
                  <a:tcPr marL="90000" marR="90000" marT="72000" marB="0" horzOverflow="overflow"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SLP, ASPOC</a:t>
                      </a:r>
                      <a:endParaRPr kumimoji="0" lang="en-US" alt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" charset="0"/>
                        <a:ea typeface="MS Mincho" pitchFamily="49" charset="-128"/>
                      </a:endParaRPr>
                    </a:p>
                  </a:txBody>
                  <a:tcPr marL="90000" marR="90000" marT="72000" marB="0" horzOverflow="overflow"/>
                </a:tc>
              </a:tr>
              <a:tr h="549275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Neutrals temperatures</a:t>
                      </a:r>
                      <a:endParaRPr kumimoji="0" lang="en-US" alt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" charset="0"/>
                        <a:ea typeface="MS Mincho" pitchFamily="49" charset="-128"/>
                      </a:endParaRPr>
                    </a:p>
                  </a:txBody>
                  <a:tcPr marL="90000" marR="90000" marT="72000" marB="0" horzOverflow="overflow"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500–1500 K</a:t>
                      </a:r>
                      <a:endParaRPr kumimoji="0" lang="en-US" alt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" charset="0"/>
                        <a:ea typeface="MS Mincho" pitchFamily="49" charset="-128"/>
                      </a:endParaRPr>
                    </a:p>
                  </a:txBody>
                  <a:tcPr marL="90000" marR="90000" marT="72000" marB="0" horzOverflow="overflow"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WCIMS</a:t>
                      </a:r>
                      <a:endParaRPr kumimoji="0" lang="en-US" alt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" charset="0"/>
                        <a:ea typeface="MS Mincho" pitchFamily="49" charset="-128"/>
                      </a:endParaRPr>
                    </a:p>
                  </a:txBody>
                  <a:tcPr marL="90000" marR="90000" marT="72000" marB="0" horzOverflow="overflow"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Density + model</a:t>
                      </a:r>
                      <a:endParaRPr kumimoji="0" lang="en-US" alt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" charset="0"/>
                        <a:ea typeface="MS Mincho" pitchFamily="49" charset="-128"/>
                      </a:endParaRPr>
                    </a:p>
                  </a:txBody>
                  <a:tcPr marL="90000" marR="90000" marT="72000" marB="0" horzOverflow="overflow"/>
                </a:tc>
              </a:tr>
              <a:tr h="609600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The energy distribution of major outflow ions</a:t>
                      </a:r>
                      <a:endParaRPr kumimoji="0" lang="en-US" alt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" charset="0"/>
                        <a:ea typeface="MS Mincho" pitchFamily="49" charset="-128"/>
                      </a:endParaRPr>
                    </a:p>
                  </a:txBody>
                  <a:tcPr marL="90000" marR="90000" marT="72000" marB="0" horzOverflow="overflow"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r>
                        <a:rPr kumimoji="0" lang="en-GB" altLang="fr-FR" sz="14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5-9</a:t>
                      </a:r>
                      <a:r>
                        <a:rPr kumimoji="0" lang="en-GB" altLang="fr-F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GB" altLang="fr-FR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keV</a:t>
                      </a:r>
                      <a:r>
                        <a:rPr kumimoji="0" lang="en-GB" altLang="fr-F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cm</a:t>
                      </a:r>
                      <a:r>
                        <a:rPr kumimoji="0" lang="en-GB" altLang="fr-FR" sz="14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-2</a:t>
                      </a:r>
                      <a:r>
                        <a:rPr kumimoji="0" lang="en-GB" altLang="fr-F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s</a:t>
                      </a:r>
                      <a:r>
                        <a:rPr kumimoji="0" lang="en-GB" altLang="fr-FR" sz="14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-1</a:t>
                      </a:r>
                      <a:r>
                        <a:rPr kumimoji="0" lang="en-GB" altLang="fr-F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sr</a:t>
                      </a:r>
                      <a:r>
                        <a:rPr kumimoji="0" lang="en-GB" altLang="fr-FR" sz="14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-1</a:t>
                      </a:r>
                      <a:r>
                        <a:rPr kumimoji="0" lang="en-GB" altLang="fr-F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keV</a:t>
                      </a:r>
                      <a:r>
                        <a:rPr kumimoji="0" lang="en-GB" altLang="fr-FR" sz="14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-1</a:t>
                      </a:r>
                      <a:endParaRPr kumimoji="0" lang="en-US" alt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" charset="0"/>
                        <a:ea typeface="MS Mincho" pitchFamily="49" charset="-128"/>
                      </a:endParaRPr>
                    </a:p>
                  </a:txBody>
                  <a:tcPr marL="90000" marR="90000" marT="72000" marB="0" horzOverflow="overflow"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MIMS, NOIA</a:t>
                      </a:r>
                      <a:endParaRPr kumimoji="0" lang="en-US" alt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" charset="0"/>
                        <a:ea typeface="MS Mincho" pitchFamily="49" charset="-128"/>
                      </a:endParaRPr>
                    </a:p>
                  </a:txBody>
                  <a:tcPr marL="90000" marR="90000" marT="72000" marB="0" horzOverflow="overflow"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MAG, SLP</a:t>
                      </a:r>
                      <a:endParaRPr kumimoji="0" lang="en-US" alt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" charset="0"/>
                        <a:ea typeface="MS Mincho" pitchFamily="49" charset="-128"/>
                      </a:endParaRPr>
                    </a:p>
                  </a:txBody>
                  <a:tcPr marL="90000" marR="90000" marT="72000" marB="0" horzOverflow="overflow"/>
                </a:tc>
              </a:tr>
              <a:tr h="609600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The flux of major returning energetic ions</a:t>
                      </a:r>
                      <a:endParaRPr kumimoji="0" lang="en-US" alt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" charset="0"/>
                        <a:ea typeface="MS Mincho" pitchFamily="49" charset="-128"/>
                      </a:endParaRPr>
                    </a:p>
                  </a:txBody>
                  <a:tcPr marL="90000" marR="90000" marT="72000" marB="0" horzOverflow="overflow"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r>
                        <a:rPr kumimoji="0" lang="en-GB" altLang="fr-FR" sz="14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6-9</a:t>
                      </a:r>
                      <a:r>
                        <a:rPr kumimoji="0" lang="en-GB" altLang="fr-F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GB" altLang="fr-FR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keV</a:t>
                      </a:r>
                      <a:r>
                        <a:rPr kumimoji="0" lang="en-GB" altLang="fr-F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cm</a:t>
                      </a:r>
                      <a:r>
                        <a:rPr kumimoji="0" lang="en-GB" altLang="fr-FR" sz="14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-2</a:t>
                      </a:r>
                      <a:r>
                        <a:rPr kumimoji="0" lang="en-GB" altLang="fr-F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s</a:t>
                      </a:r>
                      <a:r>
                        <a:rPr kumimoji="0" lang="en-GB" altLang="fr-FR" sz="14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-1</a:t>
                      </a:r>
                      <a:r>
                        <a:rPr kumimoji="0" lang="en-GB" altLang="fr-F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sr</a:t>
                      </a:r>
                      <a:r>
                        <a:rPr kumimoji="0" lang="en-GB" altLang="fr-FR" sz="14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-1</a:t>
                      </a:r>
                      <a:r>
                        <a:rPr kumimoji="0" lang="en-GB" altLang="fr-F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keV</a:t>
                      </a:r>
                      <a:r>
                        <a:rPr kumimoji="0" lang="en-GB" altLang="fr-FR" sz="14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-1</a:t>
                      </a:r>
                      <a:endParaRPr kumimoji="0" lang="en-US" alt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" charset="0"/>
                        <a:ea typeface="MS Mincho" pitchFamily="49" charset="-128"/>
                      </a:endParaRPr>
                    </a:p>
                  </a:txBody>
                  <a:tcPr marL="90000" marR="90000" marT="72000" marB="0" horzOverflow="overflow"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EMS</a:t>
                      </a:r>
                      <a:endParaRPr kumimoji="0" lang="en-US" alt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" charset="0"/>
                        <a:ea typeface="MS Mincho" pitchFamily="49" charset="-128"/>
                      </a:endParaRPr>
                    </a:p>
                  </a:txBody>
                  <a:tcPr marL="90000" marR="90000" marT="72000" marB="0" horzOverflow="overflow"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MAG</a:t>
                      </a:r>
                      <a:endParaRPr kumimoji="0" lang="en-US" alt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" charset="0"/>
                        <a:ea typeface="MS Mincho" pitchFamily="49" charset="-128"/>
                      </a:endParaRPr>
                    </a:p>
                  </a:txBody>
                  <a:tcPr marL="90000" marR="90000" marT="72000" marB="0" horzOverflow="overflow"/>
                </a:tc>
              </a:tr>
              <a:tr h="609600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The energy distribution of electrons and photoelectrons</a:t>
                      </a:r>
                      <a:endParaRPr kumimoji="0" lang="en-US" alt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" charset="0"/>
                        <a:ea typeface="MS Mincho" pitchFamily="49" charset="-128"/>
                      </a:endParaRPr>
                    </a:p>
                  </a:txBody>
                  <a:tcPr marL="90000" marR="90000" marT="72000" marB="0" horzOverflow="overflow"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r>
                        <a:rPr kumimoji="0" lang="en-GB" altLang="fr-FR" sz="14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7-11</a:t>
                      </a:r>
                      <a:r>
                        <a:rPr kumimoji="0" lang="en-GB" altLang="fr-F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GB" altLang="fr-FR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keV</a:t>
                      </a:r>
                      <a:r>
                        <a:rPr kumimoji="0" lang="en-GB" altLang="fr-F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cm</a:t>
                      </a:r>
                      <a:r>
                        <a:rPr kumimoji="0" lang="en-GB" altLang="fr-FR" sz="14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-2</a:t>
                      </a:r>
                      <a:r>
                        <a:rPr kumimoji="0" lang="en-GB" altLang="fr-F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s</a:t>
                      </a:r>
                      <a:r>
                        <a:rPr kumimoji="0" lang="en-GB" altLang="fr-FR" sz="14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-1</a:t>
                      </a:r>
                      <a:r>
                        <a:rPr kumimoji="0" lang="en-GB" altLang="fr-F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sr</a:t>
                      </a:r>
                      <a:r>
                        <a:rPr kumimoji="0" lang="en-GB" altLang="fr-FR" sz="14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-1</a:t>
                      </a:r>
                      <a:r>
                        <a:rPr kumimoji="0" lang="en-GB" altLang="fr-F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keV</a:t>
                      </a:r>
                      <a:r>
                        <a:rPr kumimoji="0" lang="en-GB" altLang="fr-FR" sz="14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-1</a:t>
                      </a:r>
                      <a:r>
                        <a:rPr kumimoji="0" lang="en-GB" altLang="fr-F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US" alt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" charset="0"/>
                        <a:ea typeface="MS Mincho" pitchFamily="49" charset="-128"/>
                      </a:endParaRPr>
                    </a:p>
                  </a:txBody>
                  <a:tcPr marL="90000" marR="90000" marT="72000" marB="0" horzOverflow="overflow"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ESMIE</a:t>
                      </a:r>
                      <a:endParaRPr kumimoji="0" lang="en-US" alt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" charset="0"/>
                        <a:ea typeface="MS Mincho" pitchFamily="49" charset="-128"/>
                      </a:endParaRPr>
                    </a:p>
                  </a:txBody>
                  <a:tcPr marL="90000" marR="90000" marT="72000" marB="0" horzOverflow="overflow"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MAG</a:t>
                      </a:r>
                      <a:endParaRPr kumimoji="0" lang="en-US" alt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" charset="0"/>
                        <a:ea typeface="MS Mincho" pitchFamily="49" charset="-128"/>
                      </a:endParaRPr>
                    </a:p>
                  </a:txBody>
                  <a:tcPr marL="90000" marR="90000" marT="72000" marB="0" horzOverflow="overflow"/>
                </a:tc>
              </a:tr>
              <a:tr h="369888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Ionospheric </a:t>
                      </a:r>
                      <a:r>
                        <a:rPr kumimoji="0" lang="en-GB" altLang="fr-FR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auroral</a:t>
                      </a:r>
                      <a:r>
                        <a:rPr kumimoji="0" lang="en-GB" altLang="fr-F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conditions </a:t>
                      </a:r>
                      <a:endParaRPr kumimoji="0" lang="en-US" alt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" charset="0"/>
                        <a:ea typeface="MS Mincho" pitchFamily="49" charset="-128"/>
                      </a:endParaRPr>
                    </a:p>
                  </a:txBody>
                  <a:tcPr marL="90000" marR="90000" marT="72000" marB="0" horzOverflow="overflow"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r>
                        <a:rPr kumimoji="0" lang="en-GB" altLang="fr-FR" sz="14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2-6</a:t>
                      </a:r>
                      <a:r>
                        <a:rPr kumimoji="0" lang="en-GB" altLang="fr-F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R</a:t>
                      </a:r>
                      <a:endParaRPr kumimoji="0" lang="en-US" alt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" charset="0"/>
                        <a:ea typeface="MS Mincho" pitchFamily="49" charset="-128"/>
                      </a:endParaRPr>
                    </a:p>
                  </a:txBody>
                  <a:tcPr marL="90000" marR="90000" marT="72000" marB="0" horzOverflow="overflow"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en-US" alt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" charset="0"/>
                        <a:ea typeface="MS Mincho" pitchFamily="49" charset="-128"/>
                      </a:endParaRPr>
                    </a:p>
                  </a:txBody>
                  <a:tcPr marL="90000" marR="90000" marT="72000" marB="0" horzOverflow="overflow"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AMC</a:t>
                      </a:r>
                      <a:endParaRPr kumimoji="0" lang="en-US" alt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" charset="0"/>
                        <a:ea typeface="MS Mincho" pitchFamily="49" charset="-128"/>
                      </a:endParaRPr>
                    </a:p>
                  </a:txBody>
                  <a:tcPr marL="90000" marR="90000" marT="72000" marB="0" horzOverflow="overflow"/>
                </a:tc>
              </a:tr>
              <a:tr h="609600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DC/AC field energy flux into to the ionosphere</a:t>
                      </a:r>
                      <a:endParaRPr kumimoji="0" lang="en-US" alt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" charset="0"/>
                        <a:ea typeface="MS Mincho" pitchFamily="49" charset="-128"/>
                      </a:endParaRPr>
                    </a:p>
                  </a:txBody>
                  <a:tcPr marL="90000" marR="90000" marT="72000" marB="0" horzOverflow="overflow"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1–10</a:t>
                      </a:r>
                      <a:r>
                        <a:rPr kumimoji="0" lang="en-GB" altLang="fr-FR" sz="14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en-GB" altLang="fr-F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W/km</a:t>
                      </a:r>
                      <a:r>
                        <a:rPr kumimoji="0" lang="en-GB" altLang="fr-FR" sz="14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alt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" charset="0"/>
                        <a:ea typeface="MS Mincho" pitchFamily="49" charset="-128"/>
                      </a:endParaRPr>
                    </a:p>
                  </a:txBody>
                  <a:tcPr marL="90000" marR="90000" marT="72000" marB="0" horzOverflow="overflow"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en-US" alt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" charset="0"/>
                        <a:ea typeface="MS Mincho" pitchFamily="49" charset="-128"/>
                      </a:endParaRPr>
                    </a:p>
                  </a:txBody>
                  <a:tcPr marL="90000" marR="90000" marT="72000" marB="0" horzOverflow="overflow"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MAG, WAVES</a:t>
                      </a:r>
                      <a:endParaRPr kumimoji="0" lang="en-US" alt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" charset="0"/>
                        <a:ea typeface="MS Mincho" pitchFamily="49" charset="-128"/>
                      </a:endParaRPr>
                    </a:p>
                  </a:txBody>
                  <a:tcPr marL="90000" marR="90000" marT="72000" marB="0" horzOverflow="overflow"/>
                </a:tc>
              </a:tr>
              <a:tr h="609600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Electromagnetic waves associated with ions</a:t>
                      </a:r>
                      <a:endParaRPr kumimoji="0" lang="en-US" alt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" charset="0"/>
                        <a:ea typeface="MS Mincho" pitchFamily="49" charset="-128"/>
                      </a:endParaRPr>
                    </a:p>
                  </a:txBody>
                  <a:tcPr marL="90000" marR="90000" marT="72000" marB="0" horzOverflow="overflow"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0.1–10</a:t>
                      </a:r>
                      <a:r>
                        <a:rPr kumimoji="0" lang="en-GB" altLang="fr-FR" sz="14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r>
                        <a:rPr kumimoji="0" lang="en-GB" altLang="fr-F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Hz </a:t>
                      </a:r>
                      <a:endParaRPr kumimoji="0" lang="en-US" alt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" charset="0"/>
                        <a:ea typeface="MS Mincho" pitchFamily="49" charset="-128"/>
                      </a:endParaRPr>
                    </a:p>
                  </a:txBody>
                  <a:tcPr marL="90000" marR="90000" marT="72000" marB="0" horzOverflow="overflow"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en-US" alt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" charset="0"/>
                        <a:ea typeface="MS Mincho" pitchFamily="49" charset="-128"/>
                      </a:endParaRPr>
                    </a:p>
                  </a:txBody>
                  <a:tcPr marL="90000" marR="90000" marT="72000" marB="0" horzOverflow="overflow"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MAG, WAVES</a:t>
                      </a:r>
                      <a:endParaRPr kumimoji="0" lang="en-US" alt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" charset="0"/>
                        <a:ea typeface="MS Mincho" pitchFamily="49" charset="-128"/>
                      </a:endParaRPr>
                    </a:p>
                  </a:txBody>
                  <a:tcPr marL="90000" marR="90000" marT="72000" marB="0" horzOverflow="overflow"/>
                </a:tc>
              </a:tr>
              <a:tr h="369888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ENA flux for charge-exchanged keV ions</a:t>
                      </a:r>
                      <a:endParaRPr kumimoji="0" lang="en-US" alt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" charset="0"/>
                        <a:ea typeface="MS Mincho" pitchFamily="49" charset="-128"/>
                      </a:endParaRPr>
                    </a:p>
                  </a:txBody>
                  <a:tcPr marL="90000" marR="90000" marT="72000" marB="0" horzOverflow="overflow"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r>
                        <a:rPr kumimoji="0" lang="en-GB" altLang="fr-FR" sz="14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2-5</a:t>
                      </a:r>
                      <a:r>
                        <a:rPr kumimoji="0" lang="en-GB" altLang="fr-F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cm</a:t>
                      </a:r>
                      <a:r>
                        <a:rPr kumimoji="0" lang="en-GB" altLang="fr-FR" sz="14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-2</a:t>
                      </a:r>
                      <a:r>
                        <a:rPr kumimoji="0" lang="en-GB" altLang="fr-F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s</a:t>
                      </a:r>
                      <a:r>
                        <a:rPr kumimoji="0" lang="en-GB" altLang="fr-FR" sz="14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-1</a:t>
                      </a:r>
                      <a:r>
                        <a:rPr kumimoji="0" lang="en-GB" altLang="fr-F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sr</a:t>
                      </a:r>
                      <a:r>
                        <a:rPr kumimoji="0" lang="en-GB" altLang="fr-FR" sz="14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-1</a:t>
                      </a:r>
                      <a:r>
                        <a:rPr kumimoji="0" lang="en-GB" altLang="fr-F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US" alt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" charset="0"/>
                        <a:ea typeface="MS Mincho" pitchFamily="49" charset="-128"/>
                      </a:endParaRPr>
                    </a:p>
                  </a:txBody>
                  <a:tcPr marL="90000" marR="90000" marT="72000" marB="0" horzOverflow="overflow"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ENAI</a:t>
                      </a:r>
                      <a:endParaRPr kumimoji="0" lang="en-US" alt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" charset="0"/>
                        <a:ea typeface="MS Mincho" pitchFamily="49" charset="-128"/>
                      </a:endParaRPr>
                    </a:p>
                  </a:txBody>
                  <a:tcPr marL="90000" marR="90000" marT="72000" marB="0" horzOverflow="overflow"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en-US" alt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" charset="0"/>
                        <a:ea typeface="MS Mincho" pitchFamily="49" charset="-128"/>
                      </a:endParaRPr>
                    </a:p>
                  </a:txBody>
                  <a:tcPr marL="90000" marR="90000" marT="72000" marB="0" horzOverflow="overflow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2"/>
          <p:cNvSpPr txBox="1">
            <a:spLocks/>
          </p:cNvSpPr>
          <p:nvPr/>
        </p:nvSpPr>
        <p:spPr bwMode="auto">
          <a:xfrm>
            <a:off x="704850" y="65020"/>
            <a:ext cx="7877175" cy="690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fr-FR" altLang="fr-FR" sz="2800" b="1" dirty="0" smtClean="0">
                <a:solidFill>
                  <a:srgbClr val="0000FF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ESCAPE: Instrumentation</a:t>
            </a: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047622"/>
              </p:ext>
            </p:extLst>
          </p:nvPr>
        </p:nvGraphicFramePr>
        <p:xfrm>
          <a:off x="514565" y="769376"/>
          <a:ext cx="4449321" cy="595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6847"/>
                <a:gridCol w="662474"/>
              </a:tblGrid>
              <a:tr h="39600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 smtClean="0">
                          <a:solidFill>
                            <a:srgbClr val="7030A0"/>
                          </a:solidFill>
                        </a:rPr>
                        <a:t>In-situ measurements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7030A0"/>
                          </a:solidFill>
                        </a:rPr>
                        <a:t>TRL</a:t>
                      </a:r>
                      <a:endParaRPr lang="en-GB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/>
                        <a:t>INMS: Cold ion and neutral mass </a:t>
                      </a:r>
                      <a:br>
                        <a:rPr lang="en-GB" sz="1600" b="1" dirty="0" smtClean="0"/>
                      </a:br>
                      <a:r>
                        <a:rPr lang="en-GB" sz="1600" b="1" dirty="0" smtClean="0"/>
                        <a:t> spectrometer</a:t>
                      </a:r>
                      <a:r>
                        <a:rPr lang="en-GB" sz="1600" dirty="0" smtClean="0"/>
                        <a:t> (</a:t>
                      </a:r>
                      <a:r>
                        <a:rPr lang="en-GB" sz="1600" i="1" dirty="0" smtClean="0"/>
                        <a:t>M/∆M</a:t>
                      </a:r>
                      <a:r>
                        <a:rPr lang="en-GB" sz="1600" dirty="0" smtClean="0"/>
                        <a:t> &gt; 1000): Univ. Bern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7 - 8</a:t>
                      </a:r>
                      <a:endParaRPr lang="en-GB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fr-FR" sz="1600" b="1" dirty="0" smtClean="0"/>
                        <a:t>WCIMS:</a:t>
                      </a:r>
                      <a:r>
                        <a:rPr lang="fr-FR" sz="1600" dirty="0" smtClean="0"/>
                        <a:t> </a:t>
                      </a:r>
                      <a:r>
                        <a:rPr lang="fr-FR" sz="1600" b="1" dirty="0" smtClean="0"/>
                        <a:t>Cold ions </a:t>
                      </a:r>
                      <a:r>
                        <a:rPr lang="fr-FR" sz="1600" b="1" i="1" dirty="0" err="1" smtClean="0"/>
                        <a:t>f</a:t>
                      </a:r>
                      <a:r>
                        <a:rPr lang="fr-FR" sz="1600" b="1" i="1" baseline="-25000" dirty="0" err="1" smtClean="0"/>
                        <a:t>dist</a:t>
                      </a:r>
                      <a:r>
                        <a:rPr lang="fr-FR" sz="1600" b="0" i="0" baseline="0" dirty="0" smtClean="0"/>
                        <a:t>,</a:t>
                      </a:r>
                      <a:r>
                        <a:rPr lang="fr-FR" sz="1600" b="1" i="1" baseline="0" dirty="0" smtClean="0"/>
                        <a:t> </a:t>
                      </a:r>
                      <a:r>
                        <a:rPr lang="fr-FR" sz="1600" b="1" i="0" baseline="0" dirty="0" err="1" smtClean="0"/>
                        <a:t>neutrals</a:t>
                      </a:r>
                      <a:r>
                        <a:rPr lang="fr-FR" sz="1600" b="1" i="1" baseline="0" dirty="0" smtClean="0"/>
                        <a:t> </a:t>
                      </a:r>
                      <a:r>
                        <a:rPr lang="fr-FR" sz="1600" b="0" i="1" baseline="0" dirty="0" smtClean="0"/>
                        <a:t>(</a:t>
                      </a:r>
                      <a:r>
                        <a:rPr lang="fr-FR" sz="1600" b="0" i="1" baseline="0" dirty="0" err="1" smtClean="0"/>
                        <a:t>dens</a:t>
                      </a:r>
                      <a:r>
                        <a:rPr lang="fr-FR" sz="1600" b="0" i="1" baseline="0" dirty="0" smtClean="0"/>
                        <a:t>. &amp; T)</a:t>
                      </a:r>
                      <a:r>
                        <a:rPr lang="fr-FR" sz="1600" dirty="0" smtClean="0"/>
                        <a:t>:</a:t>
                      </a:r>
                      <a:r>
                        <a:rPr lang="fr-FR" sz="1600" b="1" dirty="0" smtClean="0"/>
                        <a:t>  </a:t>
                      </a:r>
                      <a:br>
                        <a:rPr lang="fr-FR" sz="1600" b="1" dirty="0" smtClean="0"/>
                      </a:br>
                      <a:r>
                        <a:rPr lang="fr-FR" sz="1600" dirty="0" smtClean="0"/>
                        <a:t>NASA-GSFC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7</a:t>
                      </a:r>
                      <a:endParaRPr lang="en-GB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rgbClr val="000099"/>
                          </a:solidFill>
                        </a:rPr>
                        <a:t>MIMS: Light hot ions</a:t>
                      </a:r>
                      <a:r>
                        <a:rPr lang="en-GB" sz="1600" dirty="0" smtClean="0">
                          <a:solidFill>
                            <a:srgbClr val="000099"/>
                          </a:solidFill>
                        </a:rPr>
                        <a:t> </a:t>
                      </a:r>
                      <a:br>
                        <a:rPr lang="en-GB" sz="1600" dirty="0" smtClean="0">
                          <a:solidFill>
                            <a:srgbClr val="000099"/>
                          </a:solidFill>
                        </a:rPr>
                      </a:br>
                      <a:r>
                        <a:rPr lang="en-GB" sz="1600" dirty="0" smtClean="0">
                          <a:solidFill>
                            <a:srgbClr val="000099"/>
                          </a:solidFill>
                        </a:rPr>
                        <a:t> (</a:t>
                      </a:r>
                      <a:r>
                        <a:rPr lang="en-GB" sz="1600" i="1" dirty="0" smtClean="0">
                          <a:solidFill>
                            <a:srgbClr val="000099"/>
                          </a:solidFill>
                        </a:rPr>
                        <a:t>M </a:t>
                      </a:r>
                      <a:r>
                        <a:rPr lang="en-GB" sz="1600" dirty="0" smtClean="0">
                          <a:solidFill>
                            <a:srgbClr val="000099"/>
                          </a:solidFill>
                        </a:rPr>
                        <a:t>&lt; 20, ~5 eV/q </a:t>
                      </a:r>
                      <a:r>
                        <a:rPr lang="en-US" sz="1600" dirty="0" smtClean="0">
                          <a:solidFill>
                            <a:srgbClr val="000099"/>
                          </a:solidFill>
                        </a:rPr>
                        <a:t>–</a:t>
                      </a:r>
                      <a:r>
                        <a:rPr lang="en-GB" sz="1600" dirty="0" smtClean="0">
                          <a:solidFill>
                            <a:srgbClr val="000099"/>
                          </a:solidFill>
                        </a:rPr>
                        <a:t> 40 </a:t>
                      </a:r>
                      <a:r>
                        <a:rPr lang="en-GB" sz="1600" dirty="0" err="1" smtClean="0">
                          <a:solidFill>
                            <a:srgbClr val="000099"/>
                          </a:solidFill>
                        </a:rPr>
                        <a:t>keV</a:t>
                      </a:r>
                      <a:r>
                        <a:rPr lang="en-GB" sz="1600" dirty="0" smtClean="0">
                          <a:solidFill>
                            <a:srgbClr val="000099"/>
                          </a:solidFill>
                        </a:rPr>
                        <a:t>/q): IRAP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5</a:t>
                      </a:r>
                      <a:endParaRPr lang="en-GB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/>
                        <a:t>NOIA: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b="1" dirty="0" smtClean="0"/>
                        <a:t>Heavy hot ions </a:t>
                      </a:r>
                      <a:br>
                        <a:rPr lang="en-GB" sz="1600" b="1" dirty="0" smtClean="0"/>
                      </a:br>
                      <a:r>
                        <a:rPr lang="en-GB" sz="1600" b="1" dirty="0" smtClean="0"/>
                        <a:t> </a:t>
                      </a:r>
                      <a:r>
                        <a:rPr lang="en-GB" sz="1600" dirty="0" smtClean="0"/>
                        <a:t>(</a:t>
                      </a:r>
                      <a:r>
                        <a:rPr lang="en-GB" sz="1600" i="1" dirty="0" smtClean="0"/>
                        <a:t>M</a:t>
                      </a:r>
                      <a:r>
                        <a:rPr lang="en-GB" sz="1600" dirty="0" smtClean="0"/>
                        <a:t> &gt; 10, 10 eV/q </a:t>
                      </a:r>
                      <a:r>
                        <a:rPr lang="en-US" sz="1600" dirty="0" smtClean="0"/>
                        <a:t>– </a:t>
                      </a:r>
                      <a:r>
                        <a:rPr lang="en-GB" sz="1600" dirty="0" smtClean="0"/>
                        <a:t>30 </a:t>
                      </a:r>
                      <a:r>
                        <a:rPr lang="en-GB" sz="1600" dirty="0" err="1" smtClean="0"/>
                        <a:t>keV</a:t>
                      </a:r>
                      <a:r>
                        <a:rPr lang="en-GB" sz="1600" dirty="0" smtClean="0"/>
                        <a:t>/q): IRF, Kiruna</a:t>
                      </a:r>
                      <a:endParaRPr lang="fr-FR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u="sng" dirty="0" smtClean="0"/>
                        <a:t>&gt;</a:t>
                      </a:r>
                      <a:r>
                        <a:rPr lang="en-GB" sz="1600" dirty="0" smtClean="0"/>
                        <a:t> 6</a:t>
                      </a:r>
                      <a:endParaRPr lang="en-GB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EMS: Energetic ions  </a:t>
                      </a:r>
                      <a:r>
                        <a:rPr lang="en-GB" sz="1600" dirty="0" smtClean="0"/>
                        <a:t>(20 </a:t>
                      </a:r>
                      <a:r>
                        <a:rPr lang="en-US" sz="1600" dirty="0" smtClean="0"/>
                        <a:t>–</a:t>
                      </a:r>
                      <a:r>
                        <a:rPr lang="en-GB" sz="1600" dirty="0" smtClean="0"/>
                        <a:t> 200 </a:t>
                      </a:r>
                      <a:r>
                        <a:rPr lang="en-GB" sz="1600" dirty="0" err="1" smtClean="0"/>
                        <a:t>keV</a:t>
                      </a:r>
                      <a:r>
                        <a:rPr lang="en-GB" sz="1600" dirty="0" smtClean="0"/>
                        <a:t>):</a:t>
                      </a:r>
                      <a:br>
                        <a:rPr lang="en-GB" sz="1600" dirty="0" smtClean="0"/>
                      </a:br>
                      <a:r>
                        <a:rPr lang="en-GB" sz="1600" dirty="0" smtClean="0"/>
                        <a:t>  Univ. New Hampshire, USA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u="sng" dirty="0" smtClean="0"/>
                        <a:t>&gt;</a:t>
                      </a:r>
                      <a:r>
                        <a:rPr lang="en-GB" sz="1600" dirty="0" smtClean="0"/>
                        <a:t> 6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/>
                        <a:t>ESMIE: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b="1" dirty="0" smtClean="0"/>
                        <a:t>Electrons</a:t>
                      </a:r>
                      <a:r>
                        <a:rPr lang="en-GB" sz="1600" dirty="0" smtClean="0"/>
                        <a:t> (~5 eV </a:t>
                      </a:r>
                      <a:r>
                        <a:rPr lang="en-US" sz="1600" dirty="0" smtClean="0"/>
                        <a:t>– </a:t>
                      </a:r>
                      <a:r>
                        <a:rPr lang="en-GB" sz="1600" dirty="0" smtClean="0"/>
                        <a:t>20 </a:t>
                      </a:r>
                      <a:r>
                        <a:rPr lang="en-GB" sz="1600" dirty="0" err="1" smtClean="0"/>
                        <a:t>keV</a:t>
                      </a:r>
                      <a:r>
                        <a:rPr lang="en-GB" sz="1600" dirty="0" smtClean="0"/>
                        <a:t>): </a:t>
                      </a:r>
                      <a:br>
                        <a:rPr lang="en-GB" sz="1600" dirty="0" smtClean="0"/>
                      </a:br>
                      <a:r>
                        <a:rPr lang="en-GB" sz="1600" dirty="0" smtClean="0"/>
                        <a:t> UCL/MSSL, London, UK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u="sng" dirty="0" smtClean="0"/>
                        <a:t>&gt;</a:t>
                      </a:r>
                      <a:r>
                        <a:rPr lang="en-GB" sz="1600" dirty="0" smtClean="0"/>
                        <a:t> 6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129600" indent="-201295">
                        <a:lnSpc>
                          <a:spcPts val="22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rgbClr val="000099"/>
                          </a:solidFill>
                        </a:rPr>
                        <a:t>Waves </a:t>
                      </a:r>
                      <a:r>
                        <a:rPr lang="en-GB" sz="1600" dirty="0" smtClean="0">
                          <a:solidFill>
                            <a:srgbClr val="000099"/>
                          </a:solidFill>
                        </a:rPr>
                        <a:t>(5 Hz </a:t>
                      </a:r>
                      <a:r>
                        <a:rPr lang="en-US" sz="1600" dirty="0" smtClean="0">
                          <a:solidFill>
                            <a:srgbClr val="000099"/>
                          </a:solidFill>
                        </a:rPr>
                        <a:t>–</a:t>
                      </a:r>
                      <a:r>
                        <a:rPr lang="en-GB" sz="1600" dirty="0" smtClean="0">
                          <a:solidFill>
                            <a:srgbClr val="000099"/>
                          </a:solidFill>
                        </a:rPr>
                        <a:t> 20 kHz): </a:t>
                      </a:r>
                      <a:r>
                        <a:rPr lang="en-GB" sz="1600" dirty="0" smtClean="0"/>
                        <a:t>ASCR, Prague</a:t>
                      </a:r>
                      <a:endParaRPr lang="fr-FR" sz="1600" dirty="0" smtClean="0"/>
                    </a:p>
                    <a:p>
                      <a:pPr marL="129600" indent="-201295">
                        <a:lnSpc>
                          <a:spcPts val="22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/>
                        <a:t>		 </a:t>
                      </a:r>
                      <a:r>
                        <a:rPr lang="en-GB" sz="1600" b="1" dirty="0" smtClean="0">
                          <a:solidFill>
                            <a:srgbClr val="000099"/>
                          </a:solidFill>
                        </a:rPr>
                        <a:t>Search Coil</a:t>
                      </a:r>
                      <a:r>
                        <a:rPr lang="en-GB" sz="1600" dirty="0" smtClean="0">
                          <a:solidFill>
                            <a:srgbClr val="000099"/>
                          </a:solidFill>
                        </a:rPr>
                        <a:t>: LPC2E, </a:t>
                      </a:r>
                      <a:r>
                        <a:rPr lang="en-GB" sz="1600" dirty="0" err="1" smtClean="0">
                          <a:solidFill>
                            <a:srgbClr val="000099"/>
                          </a:solidFill>
                        </a:rPr>
                        <a:t>Orléans</a:t>
                      </a:r>
                      <a:endParaRPr lang="en-GB" sz="1600" dirty="0" smtClean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u="sng" dirty="0" smtClean="0"/>
                        <a:t>&gt;</a:t>
                      </a:r>
                      <a:r>
                        <a:rPr lang="en-GB" sz="1600" dirty="0" smtClean="0"/>
                        <a:t> 5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129600" indent="-201295">
                        <a:lnSpc>
                          <a:spcPts val="22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smtClean="0"/>
                        <a:t>SLP: Sweeping Langmuir probe</a:t>
                      </a:r>
                      <a:r>
                        <a:rPr lang="en-GB" sz="1600" dirty="0" smtClean="0"/>
                        <a:t>: </a:t>
                      </a:r>
                    </a:p>
                    <a:p>
                      <a:pPr marL="129600" indent="-201295">
                        <a:lnSpc>
                          <a:spcPts val="22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/>
                        <a:t>    e-density, E-field, spacecraft potential</a:t>
                      </a:r>
                      <a:r>
                        <a:rPr lang="en-GB" sz="1600" b="1" dirty="0" smtClean="0"/>
                        <a:t/>
                      </a:r>
                      <a:br>
                        <a:rPr lang="en-GB" sz="1600" b="1" dirty="0" smtClean="0"/>
                      </a:br>
                      <a:r>
                        <a:rPr lang="en-GB" sz="1600" b="1" dirty="0" smtClean="0"/>
                        <a:t>  </a:t>
                      </a:r>
                      <a:r>
                        <a:rPr lang="en-GB" sz="1600" dirty="0" smtClean="0"/>
                        <a:t>BIRA-IASB, Brussels</a:t>
                      </a:r>
                      <a:endParaRPr lang="fr-FR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4 - 5</a:t>
                      </a:r>
                    </a:p>
                    <a:p>
                      <a:pPr algn="ctr"/>
                      <a:endParaRPr lang="en-GB" sz="1600" dirty="0"/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MAG: Magnetic field</a:t>
                      </a:r>
                      <a:r>
                        <a:rPr lang="en-GB" sz="1600" dirty="0" smtClean="0"/>
                        <a:t>:   IWF, Graz, Austria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8</a:t>
                      </a:r>
                      <a:endParaRPr lang="en-GB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3962548"/>
              </p:ext>
            </p:extLst>
          </p:nvPr>
        </p:nvGraphicFramePr>
        <p:xfrm>
          <a:off x="5122353" y="771604"/>
          <a:ext cx="3863031" cy="297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5872"/>
                <a:gridCol w="597159"/>
              </a:tblGrid>
              <a:tr h="39600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 smtClean="0">
                          <a:solidFill>
                            <a:srgbClr val="7030A0"/>
                          </a:solidFill>
                        </a:rPr>
                        <a:t>Remote sensing </a:t>
                      </a:r>
                      <a:r>
                        <a:rPr lang="en-GB" sz="2000" b="1" dirty="0" err="1" smtClean="0">
                          <a:solidFill>
                            <a:srgbClr val="7030A0"/>
                          </a:solidFill>
                        </a:rPr>
                        <a:t>measur</a:t>
                      </a:r>
                      <a:r>
                        <a:rPr lang="en-GB" sz="2000" b="1" dirty="0" smtClean="0">
                          <a:solidFill>
                            <a:srgbClr val="7030A0"/>
                          </a:solidFill>
                        </a:rPr>
                        <a:t>.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7030A0"/>
                          </a:solidFill>
                        </a:rPr>
                        <a:t>TRL</a:t>
                      </a:r>
                      <a:endParaRPr lang="en-GB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rgbClr val="000099"/>
                          </a:solidFill>
                        </a:rPr>
                        <a:t>UVIS: UV imaging spectrometer </a:t>
                      </a:r>
                      <a:br>
                        <a:rPr lang="en-GB" sz="1600" b="1" dirty="0" smtClean="0">
                          <a:solidFill>
                            <a:srgbClr val="000099"/>
                          </a:solidFill>
                        </a:rPr>
                      </a:br>
                      <a:r>
                        <a:rPr lang="en-GB" sz="1600" b="1" dirty="0" smtClean="0">
                          <a:solidFill>
                            <a:srgbClr val="000099"/>
                          </a:solidFill>
                        </a:rPr>
                        <a:t>  </a:t>
                      </a:r>
                      <a:r>
                        <a:rPr lang="en-GB" sz="1600" dirty="0" smtClean="0">
                          <a:solidFill>
                            <a:srgbClr val="000099"/>
                          </a:solidFill>
                        </a:rPr>
                        <a:t>(85 </a:t>
                      </a:r>
                      <a:r>
                        <a:rPr lang="en-US" sz="1600" dirty="0" smtClean="0">
                          <a:solidFill>
                            <a:srgbClr val="000099"/>
                          </a:solidFill>
                        </a:rPr>
                        <a:t>– </a:t>
                      </a:r>
                      <a:r>
                        <a:rPr lang="en-GB" sz="1600" dirty="0" smtClean="0">
                          <a:solidFill>
                            <a:srgbClr val="000099"/>
                          </a:solidFill>
                        </a:rPr>
                        <a:t>140 nm; 391 nm and 428 nm)</a:t>
                      </a:r>
                      <a:r>
                        <a:rPr lang="en-GB" sz="1600" dirty="0" smtClean="0"/>
                        <a:t>: </a:t>
                      </a:r>
                      <a:br>
                        <a:rPr lang="en-GB" sz="1600" dirty="0" smtClean="0"/>
                      </a:br>
                      <a:r>
                        <a:rPr lang="en-GB" sz="1600" dirty="0" smtClean="0"/>
                        <a:t>  Tokyo University, Japan</a:t>
                      </a:r>
                      <a:br>
                        <a:rPr lang="en-GB" sz="1600" dirty="0" smtClean="0"/>
                      </a:br>
                      <a:r>
                        <a:rPr lang="en-GB" sz="1600" dirty="0" smtClean="0"/>
                        <a:t>  </a:t>
                      </a:r>
                      <a:r>
                        <a:rPr lang="en-GB" sz="1600" dirty="0" smtClean="0">
                          <a:solidFill>
                            <a:srgbClr val="000099"/>
                          </a:solidFill>
                        </a:rPr>
                        <a:t>LATMOS, Paris</a:t>
                      </a:r>
                      <a:endParaRPr lang="en-GB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6 - 7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129600" indent="-201295">
                        <a:lnSpc>
                          <a:spcPts val="22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smtClean="0"/>
                        <a:t>AMC: Aurora and airglow camera </a:t>
                      </a:r>
                      <a:br>
                        <a:rPr lang="en-GB" sz="1600" b="1" dirty="0" smtClean="0"/>
                      </a:br>
                      <a:r>
                        <a:rPr lang="en-GB" sz="1600" dirty="0" smtClean="0"/>
                        <a:t>(670 nm and 762 nm):  </a:t>
                      </a:r>
                      <a:br>
                        <a:rPr lang="en-GB" sz="1600" dirty="0" smtClean="0"/>
                      </a:br>
                      <a:r>
                        <a:rPr lang="en-GB" sz="1600" dirty="0" smtClean="0"/>
                        <a:t>Tohoku Univ.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7 - 8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/>
                        <a:t>ENAI: ENA imager </a:t>
                      </a:r>
                      <a:r>
                        <a:rPr lang="en-GB" sz="1600" dirty="0" smtClean="0"/>
                        <a:t>(2 – 200 </a:t>
                      </a:r>
                      <a:r>
                        <a:rPr lang="en-GB" sz="1600" dirty="0" err="1" smtClean="0"/>
                        <a:t>keV</a:t>
                      </a:r>
                      <a:r>
                        <a:rPr lang="en-GB" sz="1600" dirty="0" smtClean="0"/>
                        <a:t>):</a:t>
                      </a:r>
                      <a:br>
                        <a:rPr lang="en-GB" sz="1600" dirty="0" smtClean="0"/>
                      </a:br>
                      <a:r>
                        <a:rPr lang="en-GB" sz="1600" dirty="0" smtClean="0"/>
                        <a:t> INAF/IAPS, Rome</a:t>
                      </a:r>
                      <a:endParaRPr lang="en-GB" sz="1600" dirty="0" smtClean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&gt; 5</a:t>
                      </a:r>
                      <a:endParaRPr lang="en-GB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861335"/>
              </p:ext>
            </p:extLst>
          </p:nvPr>
        </p:nvGraphicFramePr>
        <p:xfrm>
          <a:off x="5010381" y="4227334"/>
          <a:ext cx="3982347" cy="2293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2347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noProof="0" dirty="0" smtClean="0">
                          <a:solidFill>
                            <a:srgbClr val="7030A0"/>
                          </a:solidFill>
                        </a:rPr>
                        <a:t>Ground conjugate measurements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lnSpc>
                          <a:spcPts val="22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r-FR" sz="1600" b="1" dirty="0" smtClean="0">
                          <a:solidFill>
                            <a:srgbClr val="000099"/>
                          </a:solidFill>
                        </a:rPr>
                        <a:t>EISCAT-3D:</a:t>
                      </a:r>
                      <a:r>
                        <a:rPr lang="en-GB" sz="1600" dirty="0" smtClean="0"/>
                        <a:t/>
                      </a:r>
                      <a:br>
                        <a:rPr lang="en-GB" sz="1600" dirty="0" smtClean="0"/>
                      </a:br>
                      <a:r>
                        <a:rPr lang="en-GB" sz="1600" dirty="0" smtClean="0"/>
                        <a:t>   </a:t>
                      </a:r>
                      <a:r>
                        <a:rPr lang="en-US" sz="1600" dirty="0" smtClean="0"/>
                        <a:t>Conjugate ground-based 3-D radar 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   ionospheric observations 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  (ions and electrons at  </a:t>
                      </a:r>
                      <a:r>
                        <a:rPr lang="en-US" sz="1600" i="1" dirty="0" smtClean="0"/>
                        <a:t>H</a:t>
                      </a:r>
                      <a:r>
                        <a:rPr lang="en-US" sz="1600" dirty="0" smtClean="0"/>
                        <a:t> &gt; 500 km)</a:t>
                      </a:r>
                      <a:endParaRPr lang="fr-F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129600" indent="-201295">
                        <a:lnSpc>
                          <a:spcPts val="22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solidFill>
                            <a:srgbClr val="000099"/>
                          </a:solidFill>
                        </a:rPr>
                        <a:t>Optical Observations:</a:t>
                      </a:r>
                    </a:p>
                    <a:p>
                      <a:pPr marL="129600" indent="-201295">
                        <a:lnSpc>
                          <a:spcPts val="22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solidFill>
                            <a:srgbClr val="000099"/>
                          </a:solidFill>
                        </a:rPr>
                        <a:t>   </a:t>
                      </a:r>
                      <a:r>
                        <a:rPr lang="fr-FR" sz="1600" b="0" dirty="0" smtClean="0">
                          <a:solidFill>
                            <a:schemeClr val="tx1"/>
                          </a:solidFill>
                        </a:rPr>
                        <a:t>IMAGE Network</a:t>
                      </a:r>
                      <a:endParaRPr lang="fr-FR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0" y="1194706"/>
            <a:ext cx="461665" cy="338999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7030A0"/>
                </a:solidFill>
                <a:latin typeface="+mj-lt"/>
              </a:rPr>
              <a:t>Particles</a:t>
            </a:r>
            <a:endParaRPr lang="en-GB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814" y="4724400"/>
            <a:ext cx="461665" cy="19900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7030A0"/>
                </a:solidFill>
                <a:latin typeface="+mj-lt"/>
              </a:rPr>
              <a:t>Fields &amp; </a:t>
            </a:r>
            <a:r>
              <a:rPr lang="fr-FR" b="1" dirty="0" err="1" smtClean="0">
                <a:solidFill>
                  <a:srgbClr val="7030A0"/>
                </a:solidFill>
                <a:latin typeface="+mj-lt"/>
              </a:rPr>
              <a:t>Waves</a:t>
            </a:r>
            <a:endParaRPr lang="fr-FR" b="1" dirty="0">
              <a:solidFill>
                <a:srgbClr val="7030A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0167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127553"/>
            <a:ext cx="9144000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r-FR" sz="2800" b="1" dirty="0" smtClean="0">
                <a:solidFill>
                  <a:srgbClr val="0000FF"/>
                </a:solidFill>
              </a:rPr>
              <a:t>Energy and mass coverage of the particle instruments </a:t>
            </a:r>
            <a:endParaRPr lang="en-GB" altLang="fr-FR" sz="2800" b="1" dirty="0">
              <a:solidFill>
                <a:srgbClr val="0000FF"/>
              </a:solidFill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172389" y="1206264"/>
            <a:ext cx="8739266" cy="4567040"/>
            <a:chOff x="172389" y="1206264"/>
            <a:chExt cx="8739266" cy="4567040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389" y="1206264"/>
              <a:ext cx="8739266" cy="456704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1596452" y="1206264"/>
              <a:ext cx="6505732" cy="3227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ZoneTexte 5"/>
          <p:cNvSpPr txBox="1"/>
          <p:nvPr/>
        </p:nvSpPr>
        <p:spPr>
          <a:xfrm>
            <a:off x="217358" y="2181071"/>
            <a:ext cx="1304144" cy="282573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18000" rIns="36000" bIns="18000" rtlCol="0">
            <a:spAutoFit/>
          </a:bodyPr>
          <a:lstStyle/>
          <a:p>
            <a:r>
              <a:rPr lang="en-GB" sz="1600" dirty="0" smtClean="0"/>
              <a:t>INMS (both)</a:t>
            </a:r>
            <a:endParaRPr lang="en-GB" sz="1600" dirty="0"/>
          </a:p>
        </p:txBody>
      </p:sp>
      <p:sp>
        <p:nvSpPr>
          <p:cNvPr id="7" name="ZoneTexte 6"/>
          <p:cNvSpPr txBox="1"/>
          <p:nvPr/>
        </p:nvSpPr>
        <p:spPr>
          <a:xfrm>
            <a:off x="234848" y="4464166"/>
            <a:ext cx="1436557" cy="282573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18000" rIns="36000" bIns="18000" rtlCol="0">
            <a:spAutoFit/>
          </a:bodyPr>
          <a:lstStyle/>
          <a:p>
            <a:r>
              <a:rPr lang="en-GB" sz="1600" dirty="0" smtClean="0"/>
              <a:t>INMS/WCIMS</a:t>
            </a:r>
            <a:endParaRPr lang="en-GB" sz="1600" dirty="0"/>
          </a:p>
        </p:txBody>
      </p:sp>
      <p:sp>
        <p:nvSpPr>
          <p:cNvPr id="8" name="ZoneTexte 7"/>
          <p:cNvSpPr txBox="1"/>
          <p:nvPr/>
        </p:nvSpPr>
        <p:spPr>
          <a:xfrm>
            <a:off x="953126" y="2423931"/>
            <a:ext cx="643326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en-GB" sz="1600" dirty="0" smtClean="0"/>
              <a:t>(both)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84850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127553"/>
            <a:ext cx="9144000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r-FR" sz="2800" b="1" dirty="0" smtClean="0">
                <a:solidFill>
                  <a:srgbClr val="0000FF"/>
                </a:solidFill>
              </a:rPr>
              <a:t>UVIS coverage</a:t>
            </a:r>
            <a:endParaRPr lang="en-GB" altLang="fr-FR" sz="2800" b="1" dirty="0">
              <a:solidFill>
                <a:srgbClr val="0000FF"/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 bwMode="auto">
          <a:xfrm>
            <a:off x="9409113" y="6491288"/>
            <a:ext cx="4953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479CFBEB-5494-DA4E-9E86-2D60B5D30ED6}" type="slidenum">
              <a:rPr lang="en-US" sz="1200" b="1">
                <a:solidFill>
                  <a:srgbClr val="898989"/>
                </a:solidFill>
                <a:latin typeface="Calibri" charset="0"/>
              </a:rPr>
              <a:pPr algn="r" eaLnBrk="1" hangingPunct="1"/>
              <a:t>18</a:t>
            </a:fld>
            <a:endParaRPr lang="en-US" sz="1200" b="1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7" y="954493"/>
            <a:ext cx="9124503" cy="3026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4"/>
          <p:cNvSpPr txBox="1"/>
          <p:nvPr/>
        </p:nvSpPr>
        <p:spPr>
          <a:xfrm>
            <a:off x="7875252" y="1571938"/>
            <a:ext cx="342138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b="1" dirty="0"/>
              <a:t>O</a:t>
            </a:r>
          </a:p>
        </p:txBody>
      </p:sp>
      <p:sp>
        <p:nvSpPr>
          <p:cNvPr id="12" name="ZoneTexte 5"/>
          <p:cNvSpPr txBox="1"/>
          <p:nvPr/>
        </p:nvSpPr>
        <p:spPr>
          <a:xfrm>
            <a:off x="6870123" y="900517"/>
            <a:ext cx="1176198" cy="3381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600" b="1" dirty="0" err="1"/>
              <a:t>Too</a:t>
            </a:r>
            <a:r>
              <a:rPr lang="fr-FR" sz="1600" b="1" dirty="0"/>
              <a:t> </a:t>
            </a:r>
            <a:r>
              <a:rPr lang="fr-FR" sz="1600" b="1" dirty="0" err="1"/>
              <a:t>bright</a:t>
            </a:r>
            <a:endParaRPr lang="fr-FR" sz="1600" b="1" dirty="0"/>
          </a:p>
        </p:txBody>
      </p:sp>
      <p:sp>
        <p:nvSpPr>
          <p:cNvPr id="13" name="ZoneTexte 6"/>
          <p:cNvSpPr txBox="1"/>
          <p:nvPr/>
        </p:nvSpPr>
        <p:spPr>
          <a:xfrm>
            <a:off x="4912417" y="1806187"/>
            <a:ext cx="331101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b="1" dirty="0"/>
              <a:t>N</a:t>
            </a:r>
          </a:p>
        </p:txBody>
      </p:sp>
      <p:sp>
        <p:nvSpPr>
          <p:cNvPr id="14" name="ZoneTexte 7"/>
          <p:cNvSpPr txBox="1"/>
          <p:nvPr/>
        </p:nvSpPr>
        <p:spPr>
          <a:xfrm>
            <a:off x="6346737" y="2251388"/>
            <a:ext cx="523385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b="1" dirty="0"/>
              <a:t>N</a:t>
            </a:r>
            <a:r>
              <a:rPr lang="fr-FR" b="1" baseline="-25000" dirty="0"/>
              <a:t>2</a:t>
            </a:r>
            <a:endParaRPr lang="fr-FR" b="1" dirty="0"/>
          </a:p>
        </p:txBody>
      </p:sp>
      <p:sp>
        <p:nvSpPr>
          <p:cNvPr id="15" name="ZoneTexte 8"/>
          <p:cNvSpPr txBox="1"/>
          <p:nvPr/>
        </p:nvSpPr>
        <p:spPr>
          <a:xfrm>
            <a:off x="4283521" y="1911663"/>
            <a:ext cx="495981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b="1" dirty="0"/>
              <a:t>N</a:t>
            </a:r>
            <a:r>
              <a:rPr lang="fr-FR" b="1" baseline="30000" dirty="0"/>
              <a:t>+</a:t>
            </a:r>
          </a:p>
        </p:txBody>
      </p:sp>
      <p:sp>
        <p:nvSpPr>
          <p:cNvPr id="16" name="ZoneTexte 9"/>
          <p:cNvSpPr txBox="1"/>
          <p:nvPr/>
        </p:nvSpPr>
        <p:spPr>
          <a:xfrm>
            <a:off x="3069412" y="1550507"/>
            <a:ext cx="342138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b="1" dirty="0"/>
              <a:t>O</a:t>
            </a:r>
          </a:p>
        </p:txBody>
      </p:sp>
      <p:sp>
        <p:nvSpPr>
          <p:cNvPr id="17" name="ZoneTexte 10"/>
          <p:cNvSpPr txBox="1"/>
          <p:nvPr/>
        </p:nvSpPr>
        <p:spPr>
          <a:xfrm>
            <a:off x="1040030" y="1391849"/>
            <a:ext cx="519714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b="1" dirty="0"/>
              <a:t>O</a:t>
            </a:r>
            <a:r>
              <a:rPr lang="fr-FR" b="1" baseline="30000" dirty="0"/>
              <a:t>+</a:t>
            </a:r>
            <a:endParaRPr lang="fr-FR" b="1" dirty="0"/>
          </a:p>
        </p:txBody>
      </p:sp>
      <p:sp>
        <p:nvSpPr>
          <p:cNvPr id="18" name="ZoneTexte 6"/>
          <p:cNvSpPr txBox="1"/>
          <p:nvPr/>
        </p:nvSpPr>
        <p:spPr>
          <a:xfrm>
            <a:off x="5758903" y="1466462"/>
            <a:ext cx="329524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b="1" dirty="0"/>
              <a:t>N</a:t>
            </a:r>
          </a:p>
        </p:txBody>
      </p:sp>
      <p:sp>
        <p:nvSpPr>
          <p:cNvPr id="19" name="ZoneTexte 5"/>
          <p:cNvSpPr txBox="1"/>
          <p:nvPr/>
        </p:nvSpPr>
        <p:spPr>
          <a:xfrm>
            <a:off x="5575746" y="785424"/>
            <a:ext cx="1177774" cy="33813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600" b="1" dirty="0" err="1"/>
              <a:t>Too</a:t>
            </a:r>
            <a:r>
              <a:rPr lang="fr-FR" sz="1600" b="1" dirty="0"/>
              <a:t> </a:t>
            </a:r>
            <a:r>
              <a:rPr lang="fr-FR" sz="1600" b="1" dirty="0" err="1"/>
              <a:t>bright</a:t>
            </a:r>
            <a:endParaRPr lang="fr-FR" sz="1600" b="1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1960821" y="4066063"/>
            <a:ext cx="6729182" cy="0"/>
          </a:xfrm>
          <a:prstGeom prst="straightConnector1">
            <a:avLst/>
          </a:prstGeom>
          <a:ln w="31750">
            <a:solidFill>
              <a:srgbClr val="0000FF"/>
            </a:solidFill>
            <a:headEnd type="triangle" w="lg" len="med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087131" y="4084784"/>
            <a:ext cx="338921" cy="0"/>
          </a:xfrm>
          <a:prstGeom prst="straightConnector1">
            <a:avLst/>
          </a:prstGeom>
          <a:ln w="31750">
            <a:solidFill>
              <a:srgbClr val="0000FF"/>
            </a:solidFill>
            <a:headEnd type="triangle" w="lg" len="med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45641" y="4344560"/>
            <a:ext cx="4786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and </a:t>
            </a:r>
            <a:r>
              <a:rPr lang="en-US" sz="2400" dirty="0">
                <a:solidFill>
                  <a:srgbClr val="0000FF"/>
                </a:solidFill>
              </a:rPr>
              <a:t>at </a:t>
            </a:r>
            <a:r>
              <a:rPr lang="en-US" sz="2400" dirty="0" smtClean="0">
                <a:solidFill>
                  <a:srgbClr val="0000FF"/>
                </a:solidFill>
              </a:rPr>
              <a:t>58 </a:t>
            </a:r>
            <a:r>
              <a:rPr lang="en-US" sz="2400" dirty="0">
                <a:solidFill>
                  <a:srgbClr val="0000FF"/>
                </a:solidFill>
              </a:rPr>
              <a:t>nm (He</a:t>
            </a:r>
            <a:r>
              <a:rPr lang="en-US" sz="2400" dirty="0" smtClean="0">
                <a:solidFill>
                  <a:srgbClr val="0000FF"/>
                </a:solidFill>
              </a:rPr>
              <a:t>) &amp; </a:t>
            </a:r>
            <a:r>
              <a:rPr lang="en-US" sz="2400" dirty="0">
                <a:solidFill>
                  <a:srgbClr val="0000FF"/>
                </a:solidFill>
              </a:rPr>
              <a:t>30 nm (He</a:t>
            </a:r>
            <a:r>
              <a:rPr lang="en-US" sz="2400" baseline="30000" dirty="0">
                <a:solidFill>
                  <a:srgbClr val="0000FF"/>
                </a:solidFill>
              </a:rPr>
              <a:t>+</a:t>
            </a:r>
            <a:r>
              <a:rPr lang="en-US" sz="2400" dirty="0">
                <a:solidFill>
                  <a:srgbClr val="0000FF"/>
                </a:solidFill>
              </a:rPr>
              <a:t>). 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21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104" y="433552"/>
            <a:ext cx="5908610" cy="5837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2"/>
          <p:cNvSpPr txBox="1">
            <a:spLocks/>
          </p:cNvSpPr>
          <p:nvPr/>
        </p:nvSpPr>
        <p:spPr bwMode="auto">
          <a:xfrm>
            <a:off x="-819" y="0"/>
            <a:ext cx="5419763" cy="655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fr-FR" sz="2800" b="1" dirty="0">
                <a:solidFill>
                  <a:srgbClr val="0000FF"/>
                </a:solidFill>
                <a:latin typeface="Arial" charset="0"/>
                <a:cs typeface="Arial" charset="0"/>
              </a:rPr>
              <a:t>ESCAPE </a:t>
            </a:r>
            <a:r>
              <a:rPr lang="en-GB" altLang="fr-FR" sz="28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spacecraft  </a:t>
            </a:r>
            <a:endParaRPr lang="en-GB" altLang="fr-FR" sz="2800" b="1" dirty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9220" name="ZoneTexte 3"/>
          <p:cNvSpPr txBox="1">
            <a:spLocks noChangeArrowheads="1"/>
          </p:cNvSpPr>
          <p:nvPr/>
        </p:nvSpPr>
        <p:spPr bwMode="auto">
          <a:xfrm>
            <a:off x="486" y="5301678"/>
            <a:ext cx="3896957" cy="15526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 lIns="144000" tIns="144000" bIns="144000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9pPr>
          </a:lstStyle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lang="en-GB" altLang="fr-FR" sz="1800" dirty="0">
                <a:latin typeface="Arial" charset="0"/>
                <a:cs typeface="Arial" charset="0"/>
              </a:rPr>
              <a:t>Main spacecraft: </a:t>
            </a:r>
            <a:br>
              <a:rPr lang="en-GB" altLang="fr-FR" sz="1800" dirty="0">
                <a:latin typeface="Arial" charset="0"/>
                <a:cs typeface="Arial" charset="0"/>
              </a:rPr>
            </a:br>
            <a:r>
              <a:rPr lang="en-GB" altLang="fr-FR" sz="1800" dirty="0">
                <a:latin typeface="Arial" charset="0"/>
                <a:cs typeface="Arial" charset="0"/>
              </a:rPr>
              <a:t>2.40 m diameter x 1 m </a:t>
            </a:r>
            <a:r>
              <a:rPr lang="en-GB" altLang="fr-FR" sz="1800" dirty="0" smtClean="0">
                <a:latin typeface="Arial" charset="0"/>
                <a:cs typeface="Arial" charset="0"/>
              </a:rPr>
              <a:t>height</a:t>
            </a:r>
            <a:endParaRPr lang="en-GB" altLang="fr-FR" sz="1800" dirty="0">
              <a:latin typeface="Arial" charset="0"/>
              <a:cs typeface="Arial" charset="0"/>
            </a:endParaRPr>
          </a:p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lang="en-GB" altLang="fr-FR" sz="1800" dirty="0" err="1">
                <a:latin typeface="Arial" charset="0"/>
                <a:cs typeface="Arial" charset="0"/>
              </a:rPr>
              <a:t>Despun</a:t>
            </a:r>
            <a:r>
              <a:rPr lang="en-GB" altLang="fr-FR" sz="1800" dirty="0">
                <a:latin typeface="Arial" charset="0"/>
                <a:cs typeface="Arial" charset="0"/>
              </a:rPr>
              <a:t> platform mast: </a:t>
            </a:r>
            <a:br>
              <a:rPr lang="en-GB" altLang="fr-FR" sz="1800" dirty="0">
                <a:latin typeface="Arial" charset="0"/>
                <a:cs typeface="Arial" charset="0"/>
              </a:rPr>
            </a:br>
            <a:r>
              <a:rPr lang="en-GB" altLang="fr-FR" sz="1800" dirty="0">
                <a:latin typeface="Arial" charset="0"/>
                <a:cs typeface="Arial" charset="0"/>
              </a:rPr>
              <a:t>0.35 m diameter x 1.5 m height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019675" y="6441672"/>
            <a:ext cx="4097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err="1" smtClean="0">
                <a:solidFill>
                  <a:srgbClr val="002060"/>
                </a:solidFill>
              </a:rPr>
              <a:t>Thanks</a:t>
            </a:r>
            <a:r>
              <a:rPr lang="fr-FR" b="1" i="1" dirty="0" smtClean="0">
                <a:solidFill>
                  <a:srgbClr val="002060"/>
                </a:solidFill>
              </a:rPr>
              <a:t> to PASO-CNES </a:t>
            </a:r>
            <a:endParaRPr lang="fr-FR" b="1" i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96646" y="1519473"/>
            <a:ext cx="12856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660033"/>
                </a:solidFill>
              </a:rPr>
              <a:t>UVIS &amp; AMC </a:t>
            </a:r>
            <a:br>
              <a:rPr lang="en-US" sz="1400" b="1" dirty="0" smtClean="0">
                <a:solidFill>
                  <a:srgbClr val="660033"/>
                </a:solidFill>
              </a:rPr>
            </a:br>
            <a:r>
              <a:rPr lang="en-US" sz="1400" b="1" dirty="0" smtClean="0">
                <a:solidFill>
                  <a:srgbClr val="660033"/>
                </a:solidFill>
              </a:rPr>
              <a:t>DPU</a:t>
            </a:r>
            <a:endParaRPr lang="en-US" sz="1400" b="1" dirty="0">
              <a:solidFill>
                <a:srgbClr val="660033"/>
              </a:solidFill>
            </a:endParaRPr>
          </a:p>
        </p:txBody>
      </p:sp>
      <p:sp>
        <p:nvSpPr>
          <p:cNvPr id="9" name="ZoneTexte 1"/>
          <p:cNvSpPr txBox="1">
            <a:spLocks noChangeArrowheads="1"/>
          </p:cNvSpPr>
          <p:nvPr/>
        </p:nvSpPr>
        <p:spPr bwMode="auto">
          <a:xfrm>
            <a:off x="3238128" y="3702143"/>
            <a:ext cx="734781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fr-F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MIMS</a:t>
            </a:r>
          </a:p>
        </p:txBody>
      </p:sp>
      <p:sp>
        <p:nvSpPr>
          <p:cNvPr id="10" name="ZoneTexte 12"/>
          <p:cNvSpPr txBox="1">
            <a:spLocks noChangeArrowheads="1"/>
          </p:cNvSpPr>
          <p:nvPr/>
        </p:nvSpPr>
        <p:spPr bwMode="auto">
          <a:xfrm>
            <a:off x="6632178" y="4073755"/>
            <a:ext cx="71519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fr-FR" sz="1600" b="1" dirty="0" smtClean="0">
                <a:solidFill>
                  <a:srgbClr val="3333CC"/>
                </a:solidFill>
                <a:latin typeface="Calibri" pitchFamily="34" charset="0"/>
              </a:rPr>
              <a:t>EMS</a:t>
            </a:r>
          </a:p>
        </p:txBody>
      </p: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6423717" y="3706834"/>
            <a:ext cx="863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r-FR" sz="1600" b="1" dirty="0">
                <a:solidFill>
                  <a:srgbClr val="006600"/>
                </a:solidFill>
                <a:latin typeface="Calibri" pitchFamily="34" charset="0"/>
              </a:rPr>
              <a:t>WCIMS</a:t>
            </a:r>
          </a:p>
        </p:txBody>
      </p:sp>
      <p:sp>
        <p:nvSpPr>
          <p:cNvPr id="12" name="ZoneTexte 12"/>
          <p:cNvSpPr txBox="1">
            <a:spLocks noChangeArrowheads="1"/>
          </p:cNvSpPr>
          <p:nvPr/>
        </p:nvSpPr>
        <p:spPr bwMode="auto">
          <a:xfrm>
            <a:off x="5369416" y="4384717"/>
            <a:ext cx="71519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fr-FR" sz="1600" b="1" dirty="0" smtClean="0">
                <a:solidFill>
                  <a:srgbClr val="3333CC"/>
                </a:solidFill>
                <a:latin typeface="Calibri" pitchFamily="34" charset="0"/>
              </a:rPr>
              <a:t>ESMIE</a:t>
            </a:r>
          </a:p>
        </p:txBody>
      </p:sp>
      <p:sp>
        <p:nvSpPr>
          <p:cNvPr id="13" name="ZoneTexte 1"/>
          <p:cNvSpPr txBox="1">
            <a:spLocks noChangeArrowheads="1"/>
          </p:cNvSpPr>
          <p:nvPr/>
        </p:nvSpPr>
        <p:spPr bwMode="auto">
          <a:xfrm>
            <a:off x="6158689" y="708270"/>
            <a:ext cx="8651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fr-FR" sz="1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UVIS</a:t>
            </a:r>
          </a:p>
        </p:txBody>
      </p:sp>
      <p:sp>
        <p:nvSpPr>
          <p:cNvPr id="14" name="ZoneTexte 1"/>
          <p:cNvSpPr txBox="1">
            <a:spLocks noChangeArrowheads="1"/>
          </p:cNvSpPr>
          <p:nvPr/>
        </p:nvSpPr>
        <p:spPr bwMode="auto">
          <a:xfrm>
            <a:off x="5210404" y="1410660"/>
            <a:ext cx="80713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fr-FR" sz="1600" b="1" dirty="0" smtClean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AMC</a:t>
            </a:r>
          </a:p>
        </p:txBody>
      </p:sp>
      <p:cxnSp>
        <p:nvCxnSpPr>
          <p:cNvPr id="15" name="Connecteur droit avec flèche 14"/>
          <p:cNvCxnSpPr/>
          <p:nvPr/>
        </p:nvCxnSpPr>
        <p:spPr>
          <a:xfrm flipH="1" flipV="1">
            <a:off x="6591283" y="1410660"/>
            <a:ext cx="756092" cy="496968"/>
          </a:xfrm>
          <a:prstGeom prst="straightConnector1">
            <a:avLst/>
          </a:prstGeom>
          <a:ln w="22225">
            <a:solidFill>
              <a:srgbClr val="660033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219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 bwMode="auto">
          <a:xfrm>
            <a:off x="170517" y="793394"/>
            <a:ext cx="8789418" cy="58332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tIns="108000" bIns="36000">
            <a:spAutoFit/>
          </a:bodyPr>
          <a:lstStyle/>
          <a:p>
            <a:pPr marL="285750" indent="-285750" eaLnBrk="1" hangingPunct="1">
              <a:lnSpc>
                <a:spcPts val="2200"/>
              </a:lnSpc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en-US" sz="1400" b="1" dirty="0" smtClean="0">
                <a:cs typeface="Arial" panose="020B0604020202020204" pitchFamily="34" charset="0"/>
              </a:rPr>
              <a:t> </a:t>
            </a:r>
            <a:r>
              <a:rPr lang="en-US" sz="1600" b="1" dirty="0" smtClean="0">
                <a:cs typeface="Arial" panose="020B0604020202020204" pitchFamily="34" charset="0"/>
              </a:rPr>
              <a:t>ESCAPE</a:t>
            </a:r>
            <a:r>
              <a:rPr lang="en-US" sz="1600" dirty="0" smtClean="0">
                <a:cs typeface="Arial" panose="020B0604020202020204" pitchFamily="34" charset="0"/>
              </a:rPr>
              <a:t> M5 mission proposal </a:t>
            </a:r>
            <a:r>
              <a:rPr lang="en-US" sz="1600" b="1" dirty="0" smtClean="0">
                <a:cs typeface="Arial" panose="020B0604020202020204" pitchFamily="34" charset="0"/>
              </a:rPr>
              <a:t>submitted to ESA on 5 October 2016</a:t>
            </a:r>
            <a:r>
              <a:rPr lang="en-US" sz="1600" dirty="0" smtClean="0">
                <a:cs typeface="Arial" panose="020B0604020202020204" pitchFamily="34" charset="0"/>
              </a:rPr>
              <a:t>.</a:t>
            </a:r>
            <a:br>
              <a:rPr lang="en-US" sz="1600" dirty="0" smtClean="0">
                <a:cs typeface="Arial" panose="020B0604020202020204" pitchFamily="34" charset="0"/>
              </a:rPr>
            </a:br>
            <a:r>
              <a:rPr lang="en-US" sz="1600" dirty="0" smtClean="0">
                <a:cs typeface="Arial" panose="020B0604020202020204" pitchFamily="34" charset="0"/>
              </a:rPr>
              <a:t>	</a:t>
            </a:r>
            <a:r>
              <a:rPr lang="en-US" sz="1600" i="1" dirty="0" smtClean="0">
                <a:cs typeface="Arial" panose="020B0604020202020204" pitchFamily="34" charset="0"/>
              </a:rPr>
              <a:t>Thanks to all for your contributions!</a:t>
            </a:r>
          </a:p>
          <a:p>
            <a:pPr marL="285750" indent="-285750" eaLnBrk="1" hangingPunct="1">
              <a:lnSpc>
                <a:spcPts val="2200"/>
              </a:lnSpc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en-US" sz="1600" dirty="0">
                <a:cs typeface="Arial" panose="020B0604020202020204" pitchFamily="34" charset="0"/>
              </a:rPr>
              <a:t>Proposal available </a:t>
            </a:r>
            <a:r>
              <a:rPr lang="en-US" sz="1600" dirty="0" smtClean="0">
                <a:cs typeface="Arial" panose="020B0604020202020204" pitchFamily="34" charset="0"/>
              </a:rPr>
              <a:t>at: </a:t>
            </a:r>
            <a:r>
              <a:rPr lang="en-US" sz="1600" dirty="0">
                <a:cs typeface="Arial" panose="020B0604020202020204" pitchFamily="34" charset="0"/>
                <a:hlinkClick r:id="rId2"/>
              </a:rPr>
              <a:t>http://</a:t>
            </a:r>
            <a:r>
              <a:rPr lang="en-US" sz="1600" dirty="0" smtClean="0">
                <a:cs typeface="Arial" panose="020B0604020202020204" pitchFamily="34" charset="0"/>
                <a:hlinkClick r:id="rId2"/>
              </a:rPr>
              <a:t>cluster.irap.omp.eu/public/ESCAPE/ESCAPE_M5_Proposal_V1.1.pdf</a:t>
            </a:r>
            <a:endParaRPr lang="en-US" sz="1600" dirty="0" smtClean="0">
              <a:cs typeface="Arial" panose="020B0604020202020204" pitchFamily="34" charset="0"/>
            </a:endParaRPr>
          </a:p>
          <a:p>
            <a:pPr marL="285750" indent="-285750" eaLnBrk="1" hangingPunct="1">
              <a:lnSpc>
                <a:spcPts val="2200"/>
              </a:lnSpc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en-US" sz="1600" dirty="0">
                <a:cs typeface="Arial" panose="020B0604020202020204" pitchFamily="34" charset="0"/>
              </a:rPr>
              <a:t>March 2017: </a:t>
            </a:r>
            <a:r>
              <a:rPr lang="en-US" sz="1600" b="1" dirty="0">
                <a:cs typeface="Arial" panose="020B0604020202020204" pitchFamily="34" charset="0"/>
              </a:rPr>
              <a:t>ESCAPE successfully passed the first technical and programmatic </a:t>
            </a:r>
            <a:r>
              <a:rPr lang="en-US" sz="1600" b="1" dirty="0" smtClean="0">
                <a:cs typeface="Arial" panose="020B0604020202020204" pitchFamily="34" charset="0"/>
              </a:rPr>
              <a:t>screening </a:t>
            </a:r>
            <a:r>
              <a:rPr lang="en-US" sz="1600" dirty="0" smtClean="0">
                <a:cs typeface="Arial" panose="020B0604020202020204" pitchFamily="34" charset="0"/>
              </a:rPr>
              <a:t>by ESA  </a:t>
            </a:r>
            <a:br>
              <a:rPr lang="en-US" sz="1600" dirty="0" smtClean="0">
                <a:cs typeface="Arial" panose="020B0604020202020204" pitchFamily="34" charset="0"/>
              </a:rPr>
            </a:br>
            <a:r>
              <a:rPr lang="en-US" sz="1600" dirty="0" smtClean="0">
                <a:cs typeface="Arial" panose="020B0604020202020204" pitchFamily="34" charset="0"/>
              </a:rPr>
              <a:t>(</a:t>
            </a:r>
            <a:r>
              <a:rPr lang="en-US" sz="1600" dirty="0">
                <a:cs typeface="Arial" panose="020B0604020202020204" pitchFamily="34" charset="0"/>
              </a:rPr>
              <a:t>only </a:t>
            </a:r>
            <a:r>
              <a:rPr lang="en-US" sz="1600" dirty="0" smtClean="0">
                <a:cs typeface="Arial" panose="020B0604020202020204" pitchFamily="34" charset="0"/>
              </a:rPr>
              <a:t>12 </a:t>
            </a:r>
            <a:r>
              <a:rPr lang="en-US" sz="1600" dirty="0">
                <a:cs typeface="Arial" panose="020B0604020202020204" pitchFamily="34" charset="0"/>
              </a:rPr>
              <a:t>of the M5 mission proposals submitted to </a:t>
            </a:r>
            <a:r>
              <a:rPr lang="en-US" sz="1600" dirty="0" smtClean="0">
                <a:cs typeface="Arial" panose="020B0604020202020204" pitchFamily="34" charset="0"/>
              </a:rPr>
              <a:t>ESA did it, see next slide).</a:t>
            </a:r>
          </a:p>
          <a:p>
            <a:pPr marL="285750" indent="-285750" eaLnBrk="1" hangingPunct="1">
              <a:lnSpc>
                <a:spcPts val="2200"/>
              </a:lnSpc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en-US" sz="1600" dirty="0" smtClean="0">
                <a:cs typeface="Arial" panose="020B0604020202020204" pitchFamily="34" charset="0"/>
              </a:rPr>
              <a:t>Fall 2017</a:t>
            </a:r>
            <a:r>
              <a:rPr lang="en-US" sz="1600" dirty="0">
                <a:cs typeface="Arial" panose="020B0604020202020204" pitchFamily="34" charset="0"/>
              </a:rPr>
              <a:t>: </a:t>
            </a:r>
            <a:r>
              <a:rPr lang="en-US" sz="1600" b="1" dirty="0">
                <a:cs typeface="Arial" panose="020B0604020202020204" pitchFamily="34" charset="0"/>
              </a:rPr>
              <a:t>Evaluation by </a:t>
            </a:r>
            <a:r>
              <a:rPr lang="en-US" sz="1600" b="1" dirty="0" smtClean="0">
                <a:cs typeface="Arial" panose="020B0604020202020204" pitchFamily="34" charset="0"/>
              </a:rPr>
              <a:t>"</a:t>
            </a:r>
            <a:r>
              <a:rPr lang="en-US" sz="1600" b="1" dirty="0">
                <a:cs typeface="Arial" panose="020B0604020202020204" pitchFamily="34" charset="0"/>
              </a:rPr>
              <a:t>Science Assessment Review Panel" (SARP</a:t>
            </a:r>
            <a:r>
              <a:rPr lang="en-US" sz="1600" b="1" dirty="0" smtClean="0">
                <a:cs typeface="Arial" panose="020B0604020202020204" pitchFamily="34" charset="0"/>
              </a:rPr>
              <a:t>) just started</a:t>
            </a:r>
            <a:r>
              <a:rPr lang="en-US" sz="1600" dirty="0">
                <a:cs typeface="Arial" panose="020B0604020202020204" pitchFamily="34" charset="0"/>
              </a:rPr>
              <a:t> </a:t>
            </a:r>
            <a:r>
              <a:rPr lang="en-US" sz="1600" dirty="0" smtClean="0">
                <a:cs typeface="Arial" panose="020B0604020202020204" pitchFamily="34" charset="0"/>
              </a:rPr>
              <a:t/>
            </a:r>
            <a:br>
              <a:rPr lang="en-US" sz="1600" dirty="0" smtClean="0">
                <a:cs typeface="Arial" panose="020B0604020202020204" pitchFamily="34" charset="0"/>
              </a:rPr>
            </a:br>
            <a:r>
              <a:rPr lang="en-US" sz="1600" dirty="0" smtClean="0">
                <a:cs typeface="Arial" panose="020B0604020202020204" pitchFamily="34" charset="0"/>
              </a:rPr>
              <a:t>(6-months delay due </a:t>
            </a:r>
            <a:r>
              <a:rPr lang="en-US" sz="1600" dirty="0">
                <a:cs typeface="Arial" panose="020B0604020202020204" pitchFamily="34" charset="0"/>
              </a:rPr>
              <a:t>to no inflation compensation for the ESA science </a:t>
            </a:r>
            <a:r>
              <a:rPr lang="en-US" sz="1600" dirty="0" smtClean="0">
                <a:cs typeface="Arial" panose="020B0604020202020204" pitchFamily="34" charset="0"/>
              </a:rPr>
              <a:t>budget).</a:t>
            </a:r>
          </a:p>
          <a:p>
            <a:pPr marL="285750" indent="-285750" eaLnBrk="1" hangingPunct="1">
              <a:lnSpc>
                <a:spcPts val="2200"/>
              </a:lnSpc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en-US" sz="1600" b="1" dirty="0" smtClean="0">
                <a:cs typeface="Arial" panose="020B0604020202020204" pitchFamily="34" charset="0"/>
              </a:rPr>
              <a:t>Coming Schedule</a:t>
            </a:r>
            <a:r>
              <a:rPr lang="en-US" sz="1600" dirty="0" smtClean="0">
                <a:cs typeface="Arial" panose="020B0604020202020204" pitchFamily="34" charset="0"/>
              </a:rPr>
              <a:t>:</a:t>
            </a:r>
          </a:p>
          <a:p>
            <a:pPr marL="742950" lvl="1" indent="-285750">
              <a:lnSpc>
                <a:spcPts val="22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sz="1600" dirty="0" smtClean="0">
                <a:cs typeface="Arial" panose="020B0604020202020204" pitchFamily="34" charset="0"/>
              </a:rPr>
              <a:t>October 2017: </a:t>
            </a:r>
            <a:r>
              <a:rPr lang="en-US" sz="1600" b="1" dirty="0" smtClean="0">
                <a:cs typeface="Arial" panose="020B0604020202020204" pitchFamily="34" charset="0"/>
              </a:rPr>
              <a:t>Questions from SARP will be send</a:t>
            </a:r>
            <a:r>
              <a:rPr lang="en-US" sz="1600" dirty="0" smtClean="0">
                <a:cs typeface="Arial" panose="020B0604020202020204" pitchFamily="34" charset="0"/>
              </a:rPr>
              <a:t> to the Lead for all </a:t>
            </a:r>
            <a:r>
              <a:rPr lang="en-US" sz="1600" dirty="0">
                <a:cs typeface="Arial" panose="020B0604020202020204" pitchFamily="34" charset="0"/>
              </a:rPr>
              <a:t>12 </a:t>
            </a:r>
            <a:r>
              <a:rPr lang="en-US" sz="1600" dirty="0" smtClean="0">
                <a:cs typeface="Arial" panose="020B0604020202020204" pitchFamily="34" charset="0"/>
              </a:rPr>
              <a:t>Proposals (</a:t>
            </a:r>
            <a:r>
              <a:rPr lang="en-US" sz="1600" dirty="0" err="1" smtClean="0">
                <a:cs typeface="Arial" panose="020B0604020202020204" pitchFamily="34" charset="0"/>
              </a:rPr>
              <a:t>Iannis</a:t>
            </a:r>
            <a:r>
              <a:rPr lang="en-US" sz="1600" dirty="0" smtClean="0">
                <a:cs typeface="Arial" panose="020B0604020202020204" pitchFamily="34" charset="0"/>
              </a:rPr>
              <a:t> for ESCAPE).  We have to answer quickly </a:t>
            </a:r>
            <a:r>
              <a:rPr lang="en-US" sz="1600" b="1" dirty="0" smtClean="0">
                <a:cs typeface="Arial" panose="020B0604020202020204" pitchFamily="34" charset="0"/>
              </a:rPr>
              <a:t>(only within 5 days for M4</a:t>
            </a:r>
            <a:r>
              <a:rPr lang="en-US" sz="1600" dirty="0" smtClean="0">
                <a:cs typeface="Arial" panose="020B0604020202020204" pitchFamily="34" charset="0"/>
              </a:rPr>
              <a:t>)</a:t>
            </a:r>
          </a:p>
          <a:p>
            <a:pPr marL="742950" lvl="1" indent="-285750">
              <a:lnSpc>
                <a:spcPts val="22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sz="1600" dirty="0" smtClean="0">
                <a:cs typeface="Arial" panose="020B0604020202020204" pitchFamily="34" charset="0"/>
              </a:rPr>
              <a:t>7 or 8 or 9 November 2017: </a:t>
            </a:r>
            <a:r>
              <a:rPr lang="en-US" sz="1600" b="1" dirty="0" smtClean="0">
                <a:cs typeface="Arial" panose="020B0604020202020204" pitchFamily="34" charset="0"/>
              </a:rPr>
              <a:t>Interview at ESTEC </a:t>
            </a:r>
            <a:r>
              <a:rPr lang="en-US" sz="1600" dirty="0" smtClean="0">
                <a:cs typeface="Arial" panose="020B0604020202020204" pitchFamily="34" charset="0"/>
              </a:rPr>
              <a:t>(total 1 hour for each team)</a:t>
            </a:r>
          </a:p>
          <a:p>
            <a:pPr marL="742950" lvl="1" indent="-285750">
              <a:lnSpc>
                <a:spcPts val="22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sz="1600" dirty="0" smtClean="0">
                <a:cs typeface="Arial" panose="020B0604020202020204" pitchFamily="34" charset="0"/>
              </a:rPr>
              <a:t>Also in November 2017: </a:t>
            </a:r>
            <a:r>
              <a:rPr lang="en-US" sz="1600" b="1" dirty="0" smtClean="0">
                <a:cs typeface="Arial" panose="020B0604020202020204" pitchFamily="34" charset="0"/>
              </a:rPr>
              <a:t>M4</a:t>
            </a:r>
            <a:r>
              <a:rPr lang="en-US" sz="1600" dirty="0" smtClean="0">
                <a:cs typeface="Arial" panose="020B0604020202020204" pitchFamily="34" charset="0"/>
              </a:rPr>
              <a:t> </a:t>
            </a:r>
            <a:r>
              <a:rPr lang="en-US" sz="1600" b="1" dirty="0" smtClean="0">
                <a:cs typeface="Arial" panose="020B0604020202020204" pitchFamily="34" charset="0"/>
              </a:rPr>
              <a:t>mission selection</a:t>
            </a:r>
            <a:r>
              <a:rPr lang="en-US" sz="1600" dirty="0" smtClean="0">
                <a:cs typeface="Arial" panose="020B0604020202020204" pitchFamily="34" charset="0"/>
              </a:rPr>
              <a:t> will be announced. Three candidates</a:t>
            </a:r>
            <a:r>
              <a:rPr lang="en-US" sz="1600" dirty="0">
                <a:cs typeface="Arial" panose="020B0604020202020204" pitchFamily="34" charset="0"/>
              </a:rPr>
              <a:t>: </a:t>
            </a:r>
            <a:r>
              <a:rPr lang="en-US" sz="1600" dirty="0" smtClean="0">
                <a:cs typeface="Arial" panose="020B0604020202020204" pitchFamily="34" charset="0"/>
              </a:rPr>
              <a:t/>
            </a:r>
            <a:br>
              <a:rPr lang="en-US" sz="1600" dirty="0" smtClean="0">
                <a:cs typeface="Arial" panose="020B0604020202020204" pitchFamily="34" charset="0"/>
              </a:rPr>
            </a:br>
            <a:r>
              <a:rPr lang="en-US" sz="1600" dirty="0" smtClean="0">
                <a:cs typeface="Arial" panose="020B0604020202020204" pitchFamily="34" charset="0"/>
              </a:rPr>
              <a:t>   ARIEL : IR survey of </a:t>
            </a:r>
            <a:r>
              <a:rPr lang="en-US" sz="1600" dirty="0">
                <a:cs typeface="Arial" panose="020B0604020202020204" pitchFamily="34" charset="0"/>
              </a:rPr>
              <a:t>exoplanetary </a:t>
            </a:r>
            <a:r>
              <a:rPr lang="en-US" sz="1600" dirty="0" smtClean="0">
                <a:cs typeface="Arial" panose="020B0604020202020204" pitchFamily="34" charset="0"/>
              </a:rPr>
              <a:t>atmospheres</a:t>
            </a:r>
            <a:r>
              <a:rPr lang="en-US" sz="1600" dirty="0">
                <a:cs typeface="Arial" panose="020B0604020202020204" pitchFamily="34" charset="0"/>
              </a:rPr>
              <a:t/>
            </a:r>
            <a:br>
              <a:rPr lang="en-US" sz="1600" dirty="0">
                <a:cs typeface="Arial" panose="020B0604020202020204" pitchFamily="34" charset="0"/>
              </a:rPr>
            </a:br>
            <a:r>
              <a:rPr lang="en-US" sz="1600" dirty="0">
                <a:cs typeface="Arial" panose="020B0604020202020204" pitchFamily="34" charset="0"/>
              </a:rPr>
              <a:t>   </a:t>
            </a:r>
            <a:r>
              <a:rPr lang="en-US" sz="1600" dirty="0" smtClean="0">
                <a:cs typeface="Arial" panose="020B0604020202020204" pitchFamily="34" charset="0"/>
              </a:rPr>
              <a:t>THOR : </a:t>
            </a:r>
            <a:r>
              <a:rPr lang="en-US" sz="1600" dirty="0">
                <a:cs typeface="Arial" panose="020B0604020202020204" pitchFamily="34" charset="0"/>
              </a:rPr>
              <a:t>Plasma turbulence</a:t>
            </a:r>
            <a:br>
              <a:rPr lang="en-US" sz="1600" dirty="0">
                <a:cs typeface="Arial" panose="020B0604020202020204" pitchFamily="34" charset="0"/>
              </a:rPr>
            </a:br>
            <a:r>
              <a:rPr lang="en-US" sz="1600" dirty="0">
                <a:cs typeface="Arial" panose="020B0604020202020204" pitchFamily="34" charset="0"/>
              </a:rPr>
              <a:t>   </a:t>
            </a:r>
            <a:r>
              <a:rPr lang="en-US" sz="1600" dirty="0" smtClean="0">
                <a:cs typeface="Arial" panose="020B0604020202020204" pitchFamily="34" charset="0"/>
              </a:rPr>
              <a:t>XIPE </a:t>
            </a:r>
            <a:r>
              <a:rPr lang="en-US" sz="1600" dirty="0">
                <a:cs typeface="Arial" panose="020B0604020202020204" pitchFamily="34" charset="0"/>
              </a:rPr>
              <a:t>:  X-ray Imaging </a:t>
            </a:r>
            <a:r>
              <a:rPr lang="en-US" sz="1600" dirty="0" smtClean="0">
                <a:cs typeface="Arial" panose="020B0604020202020204" pitchFamily="34" charset="0"/>
              </a:rPr>
              <a:t>polarimetry</a:t>
            </a:r>
          </a:p>
          <a:p>
            <a:pPr marL="742950" lvl="1" indent="-285750">
              <a:lnSpc>
                <a:spcPts val="22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sz="1600" dirty="0" smtClean="0">
                <a:cs typeface="Arial" panose="020B0604020202020204" pitchFamily="34" charset="0"/>
              </a:rPr>
              <a:t>December 2017 or early 2018: </a:t>
            </a:r>
            <a:r>
              <a:rPr lang="en-US" sz="1600" b="1" dirty="0" smtClean="0">
                <a:cs typeface="Arial" panose="020B0604020202020204" pitchFamily="34" charset="0"/>
              </a:rPr>
              <a:t>selection </a:t>
            </a:r>
            <a:r>
              <a:rPr lang="en-US" sz="1600" b="1" dirty="0">
                <a:cs typeface="Arial" panose="020B0604020202020204" pitchFamily="34" charset="0"/>
              </a:rPr>
              <a:t>of ~3 missions for a Phase A </a:t>
            </a:r>
            <a:r>
              <a:rPr lang="en-US" sz="1600" b="1" dirty="0" smtClean="0">
                <a:cs typeface="Arial" panose="020B0604020202020204" pitchFamily="34" charset="0"/>
              </a:rPr>
              <a:t>study </a:t>
            </a:r>
            <a:r>
              <a:rPr lang="en-US" sz="1600" dirty="0" smtClean="0">
                <a:cs typeface="Arial" panose="020B0604020202020204" pitchFamily="34" charset="0"/>
              </a:rPr>
              <a:t>for </a:t>
            </a:r>
            <a:r>
              <a:rPr lang="en-US" sz="1600" b="1" dirty="0" smtClean="0">
                <a:cs typeface="Arial" panose="020B0604020202020204" pitchFamily="34" charset="0"/>
              </a:rPr>
              <a:t>M5</a:t>
            </a:r>
            <a:r>
              <a:rPr lang="en-US" sz="1600" dirty="0" smtClean="0"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Rectangle 32"/>
          <p:cNvSpPr txBox="1">
            <a:spLocks/>
          </p:cNvSpPr>
          <p:nvPr/>
        </p:nvSpPr>
        <p:spPr bwMode="auto">
          <a:xfrm>
            <a:off x="704850" y="35202"/>
            <a:ext cx="78771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fr-FR" altLang="fr-FR" sz="2800" b="1" dirty="0" smtClean="0">
                <a:solidFill>
                  <a:srgbClr val="0000FF"/>
                </a:solidFill>
                <a:latin typeface="Arial" charset="0"/>
                <a:ea typeface="ＭＳ Ｐゴシック" pitchFamily="34" charset="-128"/>
              </a:rPr>
              <a:t>ESCAPE : </a:t>
            </a:r>
            <a:r>
              <a:rPr lang="fr-FR" altLang="fr-FR" sz="2800" b="1" dirty="0" err="1" smtClean="0">
                <a:solidFill>
                  <a:srgbClr val="0000FF"/>
                </a:solidFill>
                <a:latin typeface="Arial" charset="0"/>
                <a:ea typeface="ＭＳ Ｐゴシック" pitchFamily="34" charset="-128"/>
              </a:rPr>
              <a:t>Proposal</a:t>
            </a:r>
            <a:r>
              <a:rPr lang="fr-FR" altLang="fr-FR" sz="2800" b="1" dirty="0" smtClean="0">
                <a:solidFill>
                  <a:srgbClr val="0000FF"/>
                </a:solidFill>
                <a:latin typeface="Arial" charset="0"/>
                <a:ea typeface="ＭＳ Ｐゴシック" pitchFamily="34" charset="-128"/>
              </a:rPr>
              <a:t> </a:t>
            </a:r>
            <a:r>
              <a:rPr lang="fr-FR" altLang="fr-FR" sz="2800" b="1" dirty="0" err="1" smtClean="0">
                <a:solidFill>
                  <a:srgbClr val="0000FF"/>
                </a:solidFill>
                <a:latin typeface="Arial" charset="0"/>
                <a:ea typeface="ＭＳ Ｐゴシック" pitchFamily="34" charset="-128"/>
              </a:rPr>
              <a:t>Status</a:t>
            </a:r>
            <a:r>
              <a:rPr lang="fr-FR" altLang="fr-FR" sz="2800" b="1" dirty="0" smtClean="0">
                <a:solidFill>
                  <a:srgbClr val="0000FF"/>
                </a:solidFill>
                <a:latin typeface="Arial" charset="0"/>
                <a:ea typeface="ＭＳ Ｐゴシック" pitchFamily="34" charset="-128"/>
              </a:rPr>
              <a:t> </a:t>
            </a:r>
            <a:endParaRPr lang="fr-FR" altLang="fr-FR" sz="2800" b="1" dirty="0" smtClean="0">
              <a:solidFill>
                <a:srgbClr val="0000FF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592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" y="1907005"/>
            <a:ext cx="6107008" cy="524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10"/>
          <p:cNvSpPr txBox="1">
            <a:spLocks noChangeArrowheads="1"/>
          </p:cNvSpPr>
          <p:nvPr/>
        </p:nvSpPr>
        <p:spPr bwMode="auto">
          <a:xfrm>
            <a:off x="3061134" y="4612082"/>
            <a:ext cx="863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r-FR" sz="1600" dirty="0">
                <a:solidFill>
                  <a:srgbClr val="006600"/>
                </a:solidFill>
                <a:latin typeface="Calibri" pitchFamily="34" charset="0"/>
              </a:rPr>
              <a:t>WCIMS</a:t>
            </a:r>
          </a:p>
        </p:txBody>
      </p:sp>
      <p:sp>
        <p:nvSpPr>
          <p:cNvPr id="8" name="ZoneTexte 12"/>
          <p:cNvSpPr txBox="1">
            <a:spLocks noChangeArrowheads="1"/>
          </p:cNvSpPr>
          <p:nvPr/>
        </p:nvSpPr>
        <p:spPr bwMode="auto">
          <a:xfrm>
            <a:off x="2892937" y="5374410"/>
            <a:ext cx="71519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fr-FR" sz="1600" dirty="0" smtClean="0">
                <a:solidFill>
                  <a:srgbClr val="3333CC"/>
                </a:solidFill>
                <a:latin typeface="Calibri" pitchFamily="34" charset="0"/>
              </a:rPr>
              <a:t>EMS</a:t>
            </a:r>
          </a:p>
        </p:txBody>
      </p:sp>
      <p:sp>
        <p:nvSpPr>
          <p:cNvPr id="10" name="ZoneTexte 1"/>
          <p:cNvSpPr txBox="1">
            <a:spLocks noChangeArrowheads="1"/>
          </p:cNvSpPr>
          <p:nvPr/>
        </p:nvSpPr>
        <p:spPr bwMode="auto">
          <a:xfrm>
            <a:off x="1125549" y="4813611"/>
            <a:ext cx="734781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MIMS</a:t>
            </a:r>
          </a:p>
        </p:txBody>
      </p:sp>
      <p:sp>
        <p:nvSpPr>
          <p:cNvPr id="2" name="Rectangle 1"/>
          <p:cNvSpPr/>
          <p:nvPr/>
        </p:nvSpPr>
        <p:spPr>
          <a:xfrm>
            <a:off x="4358122" y="-1098"/>
            <a:ext cx="2286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Ion Head </a:t>
            </a:r>
            <a:r>
              <a:rPr lang="en-US" sz="1400" b="1" dirty="0" smtClean="0"/>
              <a:t>FOV</a:t>
            </a:r>
          </a:p>
          <a:p>
            <a:r>
              <a:rPr lang="en-US" sz="1400" dirty="0" smtClean="0"/>
              <a:t>180°x 1°</a:t>
            </a:r>
            <a:r>
              <a:rPr lang="fr-FR" sz="1400" dirty="0" smtClean="0"/>
              <a:t>aperture </a:t>
            </a:r>
            <a:br>
              <a:rPr lang="fr-FR" sz="1400" dirty="0" smtClean="0"/>
            </a:br>
            <a:r>
              <a:rPr lang="fr-FR" sz="1400" dirty="0" err="1" smtClean="0"/>
              <a:t>looking</a:t>
            </a:r>
            <a:r>
              <a:rPr lang="fr-FR" sz="1400" dirty="0" smtClean="0"/>
              <a:t> </a:t>
            </a:r>
            <a:r>
              <a:rPr lang="fr-FR" sz="1400" dirty="0" err="1" smtClean="0"/>
              <a:t>outward</a:t>
            </a:r>
            <a:r>
              <a:rPr lang="fr-FR" sz="1400" dirty="0" smtClean="0"/>
              <a:t> </a:t>
            </a:r>
            <a:r>
              <a:rPr lang="fr-FR" sz="1400" dirty="0" err="1" smtClean="0"/>
              <a:t>radially</a:t>
            </a:r>
            <a:endParaRPr lang="en-US" sz="1400" dirty="0"/>
          </a:p>
        </p:txBody>
      </p:sp>
      <p:sp>
        <p:nvSpPr>
          <p:cNvPr id="19" name="Rectangle 18"/>
          <p:cNvSpPr/>
          <p:nvPr/>
        </p:nvSpPr>
        <p:spPr>
          <a:xfrm>
            <a:off x="6958801" y="-7382"/>
            <a:ext cx="208416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Neutral </a:t>
            </a:r>
            <a:r>
              <a:rPr lang="en-US" sz="1400" b="1" dirty="0"/>
              <a:t>Head FOV</a:t>
            </a:r>
          </a:p>
          <a:p>
            <a:r>
              <a:rPr lang="en-US" sz="1400" dirty="0" smtClean="0"/>
              <a:t>180°x 1°</a:t>
            </a:r>
            <a:r>
              <a:rPr lang="fr-FR" sz="1400" dirty="0" smtClean="0"/>
              <a:t>aperture </a:t>
            </a:r>
            <a:br>
              <a:rPr lang="fr-FR" sz="1400" dirty="0" smtClean="0"/>
            </a:br>
            <a:r>
              <a:rPr lang="fr-FR" sz="1400" dirty="0" err="1" smtClean="0"/>
              <a:t>looking</a:t>
            </a:r>
            <a:r>
              <a:rPr lang="fr-FR" sz="1400" dirty="0" smtClean="0"/>
              <a:t> </a:t>
            </a:r>
            <a:r>
              <a:rPr lang="fr-FR" sz="1400" dirty="0" err="1"/>
              <a:t>outward</a:t>
            </a:r>
            <a:r>
              <a:rPr lang="fr-FR" sz="1400" dirty="0"/>
              <a:t> </a:t>
            </a:r>
            <a:r>
              <a:rPr lang="fr-FR" sz="1400" dirty="0" err="1"/>
              <a:t>radially</a:t>
            </a:r>
            <a:endParaRPr lang="en-US" sz="1400" dirty="0"/>
          </a:p>
        </p:txBody>
      </p:sp>
      <p:sp>
        <p:nvSpPr>
          <p:cNvPr id="18" name="ZoneTexte 10"/>
          <p:cNvSpPr txBox="1">
            <a:spLocks noChangeArrowheads="1"/>
          </p:cNvSpPr>
          <p:nvPr/>
        </p:nvSpPr>
        <p:spPr bwMode="auto">
          <a:xfrm>
            <a:off x="4879428" y="2938953"/>
            <a:ext cx="277700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r-FR" sz="1600" b="1" dirty="0" smtClean="0">
                <a:solidFill>
                  <a:srgbClr val="006600"/>
                </a:solidFill>
                <a:latin typeface="Calibri" pitchFamily="34" charset="0"/>
              </a:rPr>
              <a:t>WCIMS detectors head </a:t>
            </a:r>
            <a:r>
              <a:rPr lang="en-GB" altLang="fr-FR" sz="1600" dirty="0" smtClean="0">
                <a:solidFill>
                  <a:srgbClr val="006600"/>
                </a:solidFill>
                <a:latin typeface="Calibri" pitchFamily="34" charset="0"/>
              </a:rPr>
              <a:t/>
            </a:r>
            <a:br>
              <a:rPr lang="en-GB" altLang="fr-FR" sz="1600" dirty="0" smtClean="0">
                <a:solidFill>
                  <a:srgbClr val="006600"/>
                </a:solidFill>
                <a:latin typeface="Calibri" pitchFamily="34" charset="0"/>
              </a:rPr>
            </a:br>
            <a:r>
              <a:rPr lang="en-GB" altLang="fr-FR" sz="1600" dirty="0" smtClean="0">
                <a:solidFill>
                  <a:srgbClr val="006600"/>
                </a:solidFill>
                <a:latin typeface="Calibri" pitchFamily="34" charset="0"/>
              </a:rPr>
              <a:t>(new </a:t>
            </a:r>
            <a:r>
              <a:rPr lang="en-GB" altLang="fr-FR" sz="1600" dirty="0">
                <a:solidFill>
                  <a:srgbClr val="006600"/>
                </a:solidFill>
                <a:latin typeface="Calibri" pitchFamily="34" charset="0"/>
              </a:rPr>
              <a:t>design)</a:t>
            </a:r>
            <a:br>
              <a:rPr lang="en-GB" altLang="fr-FR" sz="1600" dirty="0">
                <a:solidFill>
                  <a:srgbClr val="006600"/>
                </a:solidFill>
                <a:latin typeface="Calibri" pitchFamily="34" charset="0"/>
              </a:rPr>
            </a:br>
            <a:r>
              <a:rPr lang="en-GB" altLang="fr-FR" sz="1200" dirty="0">
                <a:solidFill>
                  <a:srgbClr val="006600"/>
                </a:solidFill>
                <a:latin typeface="Calibri" pitchFamily="34" charset="0"/>
              </a:rPr>
              <a:t>40 cm x 20 cm approximate cylinder </a:t>
            </a:r>
            <a:endParaRPr lang="en-GB" altLang="fr-FR" sz="1600" dirty="0">
              <a:solidFill>
                <a:srgbClr val="006600"/>
              </a:solidFill>
              <a:latin typeface="Calibri" pitchFamily="34" charset="0"/>
            </a:endParaRPr>
          </a:p>
        </p:txBody>
      </p:sp>
      <p:cxnSp>
        <p:nvCxnSpPr>
          <p:cNvPr id="6" name="Connecteur droit 5"/>
          <p:cNvCxnSpPr/>
          <p:nvPr/>
        </p:nvCxnSpPr>
        <p:spPr>
          <a:xfrm flipH="1">
            <a:off x="4311872" y="3008048"/>
            <a:ext cx="4731096" cy="1604034"/>
          </a:xfrm>
          <a:prstGeom prst="line">
            <a:avLst/>
          </a:prstGeom>
          <a:ln w="19050">
            <a:solidFill>
              <a:srgbClr val="0066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>
            <a:endCxn id="25" idx="1"/>
          </p:cNvCxnSpPr>
          <p:nvPr/>
        </p:nvCxnSpPr>
        <p:spPr>
          <a:xfrm flipH="1">
            <a:off x="3868528" y="3008048"/>
            <a:ext cx="581200" cy="1548829"/>
          </a:xfrm>
          <a:prstGeom prst="line">
            <a:avLst/>
          </a:prstGeom>
          <a:ln w="19050">
            <a:solidFill>
              <a:srgbClr val="0066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e 20"/>
          <p:cNvGrpSpPr/>
          <p:nvPr/>
        </p:nvGrpSpPr>
        <p:grpSpPr>
          <a:xfrm rot="10800000">
            <a:off x="3866972" y="4200603"/>
            <a:ext cx="823138" cy="554276"/>
            <a:chOff x="5193523" y="4713867"/>
            <a:chExt cx="828542" cy="564564"/>
          </a:xfrm>
        </p:grpSpPr>
        <p:sp>
          <p:nvSpPr>
            <p:cNvPr id="26" name="Cylindre 25"/>
            <p:cNvSpPr/>
            <p:nvPr/>
          </p:nvSpPr>
          <p:spPr>
            <a:xfrm rot="4800000">
              <a:off x="5076815" y="4955558"/>
              <a:ext cx="439581" cy="206165"/>
            </a:xfrm>
            <a:prstGeom prst="can">
              <a:avLst/>
            </a:prstGeom>
            <a:solidFill>
              <a:srgbClr val="00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Cylindre 4"/>
            <p:cNvSpPr/>
            <p:nvPr/>
          </p:nvSpPr>
          <p:spPr>
            <a:xfrm rot="4800000">
              <a:off x="5448562" y="4719044"/>
              <a:ext cx="301502" cy="561592"/>
            </a:xfrm>
            <a:prstGeom prst="can">
              <a:avLst/>
            </a:prstGeom>
            <a:gradFill>
              <a:gsLst>
                <a:gs pos="87000">
                  <a:srgbClr val="006600"/>
                </a:gs>
                <a:gs pos="97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Cylindre 24"/>
            <p:cNvSpPr/>
            <p:nvPr/>
          </p:nvSpPr>
          <p:spPr>
            <a:xfrm rot="4800000">
              <a:off x="5699192" y="4830575"/>
              <a:ext cx="439581" cy="206165"/>
            </a:xfrm>
            <a:prstGeom prst="can">
              <a:avLst/>
            </a:prstGeom>
            <a:solidFill>
              <a:srgbClr val="00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8" name="Triangle isocèle 27"/>
          <p:cNvSpPr/>
          <p:nvPr/>
        </p:nvSpPr>
        <p:spPr>
          <a:xfrm rot="15844156">
            <a:off x="2461141" y="4465753"/>
            <a:ext cx="3316279" cy="245901"/>
          </a:xfrm>
          <a:prstGeom prst="triangle">
            <a:avLst>
              <a:gd name="adj" fmla="val 51902"/>
            </a:avLst>
          </a:prstGeom>
          <a:gradFill>
            <a:gsLst>
              <a:gs pos="0">
                <a:schemeClr val="accent1">
                  <a:lumMod val="40000"/>
                  <a:lumOff val="6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scene3d>
            <a:camera prst="orthographicFront"/>
            <a:lightRig rig="threePt" dir="t"/>
          </a:scene3d>
          <a:sp3d>
            <a:bevelT w="12700"/>
            <a:bevelB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riangle isocèle 28"/>
          <p:cNvSpPr/>
          <p:nvPr/>
        </p:nvSpPr>
        <p:spPr>
          <a:xfrm rot="15844156">
            <a:off x="3125627" y="4308941"/>
            <a:ext cx="3316279" cy="245901"/>
          </a:xfrm>
          <a:prstGeom prst="triangle">
            <a:avLst>
              <a:gd name="adj" fmla="val 51902"/>
            </a:avLst>
          </a:prstGeom>
          <a:gradFill>
            <a:gsLst>
              <a:gs pos="0">
                <a:schemeClr val="accent1">
                  <a:lumMod val="40000"/>
                  <a:lumOff val="6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scene3d>
            <a:camera prst="orthographicFront"/>
            <a:lightRig rig="threePt" dir="t"/>
          </a:scene3d>
          <a:sp3d>
            <a:bevelT w="12700"/>
            <a:bevelB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728" y="707822"/>
            <a:ext cx="4593240" cy="2300226"/>
          </a:xfrm>
          <a:prstGeom prst="rect">
            <a:avLst/>
          </a:prstGeom>
        </p:spPr>
      </p:pic>
      <p:sp>
        <p:nvSpPr>
          <p:cNvPr id="22" name="Rectangle 32"/>
          <p:cNvSpPr txBox="1">
            <a:spLocks/>
          </p:cNvSpPr>
          <p:nvPr/>
        </p:nvSpPr>
        <p:spPr bwMode="auto">
          <a:xfrm>
            <a:off x="7630" y="283457"/>
            <a:ext cx="3242905" cy="655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fr-FR" sz="28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WCIMS: </a:t>
            </a:r>
            <a:br>
              <a:rPr lang="en-GB" altLang="fr-FR" sz="28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</a:br>
            <a:r>
              <a:rPr lang="en-GB" altLang="fr-FR" sz="28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updated design</a:t>
            </a:r>
            <a:endParaRPr lang="en-GB" altLang="fr-FR" sz="2800" b="1" dirty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507631" y="4266221"/>
            <a:ext cx="3571052" cy="2385268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dirty="0"/>
              <a:t>Ions</a:t>
            </a:r>
            <a:r>
              <a:rPr lang="en-US" sz="1600" dirty="0"/>
              <a:t>: </a:t>
            </a:r>
            <a:r>
              <a:rPr lang="en-US" sz="1600" dirty="0" smtClean="0"/>
              <a:t>E ~0-40 </a:t>
            </a:r>
            <a:r>
              <a:rPr lang="en-US" sz="1600" dirty="0"/>
              <a:t>eV and full velocity scan with spin, mass range up to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40 </a:t>
            </a:r>
            <a:r>
              <a:rPr lang="en-US" sz="1600" dirty="0" err="1"/>
              <a:t>amu</a:t>
            </a:r>
            <a:r>
              <a:rPr lang="en-US" sz="1600" dirty="0"/>
              <a:t>, mass resolution </a:t>
            </a:r>
            <a:r>
              <a:rPr lang="en-US" sz="1600" i="1" dirty="0"/>
              <a:t>M</a:t>
            </a:r>
            <a:r>
              <a:rPr lang="en-US" sz="1600" dirty="0"/>
              <a:t>/</a:t>
            </a:r>
            <a:r>
              <a:rPr lang="el-GR" sz="1600" i="1" dirty="0"/>
              <a:t>Δ</a:t>
            </a:r>
            <a:r>
              <a:rPr lang="en-US" sz="1600" i="1" dirty="0"/>
              <a:t>M</a:t>
            </a:r>
            <a:r>
              <a:rPr lang="en-US" sz="1600" dirty="0"/>
              <a:t> ~</a:t>
            </a:r>
            <a:r>
              <a:rPr lang="en-US" sz="1600" dirty="0" smtClean="0"/>
              <a:t>60.</a:t>
            </a:r>
          </a:p>
          <a:p>
            <a:pPr>
              <a:spcAft>
                <a:spcPts val="600"/>
              </a:spcAft>
            </a:pPr>
            <a:r>
              <a:rPr lang="en-GB" sz="1600" b="1" dirty="0" smtClean="0"/>
              <a:t>Neutrals</a:t>
            </a:r>
            <a:r>
              <a:rPr lang="en-GB" sz="1600" dirty="0" smtClean="0"/>
              <a:t>: </a:t>
            </a:r>
            <a:r>
              <a:rPr lang="en-US" sz="1600" dirty="0" smtClean="0"/>
              <a:t>No energy distribution but densities &amp; temperatures </a:t>
            </a:r>
            <a:r>
              <a:rPr lang="en-US" sz="1600" dirty="0"/>
              <a:t>with </a:t>
            </a:r>
            <a:r>
              <a:rPr lang="en-US" sz="1600" dirty="0" smtClean="0"/>
              <a:t>spin resolution, mass </a:t>
            </a:r>
            <a:r>
              <a:rPr lang="en-US" sz="1600" dirty="0"/>
              <a:t>range up to 40 </a:t>
            </a:r>
            <a:r>
              <a:rPr lang="en-US" sz="1600" dirty="0" err="1"/>
              <a:t>amu</a:t>
            </a:r>
            <a:r>
              <a:rPr lang="en-US" sz="1600" dirty="0"/>
              <a:t>,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mass </a:t>
            </a:r>
            <a:r>
              <a:rPr lang="en-US" sz="1600" dirty="0"/>
              <a:t>resolution </a:t>
            </a:r>
            <a:r>
              <a:rPr lang="en-US" sz="1600" i="1" dirty="0"/>
              <a:t>M</a:t>
            </a:r>
            <a:r>
              <a:rPr lang="en-US" sz="1600" dirty="0"/>
              <a:t>/</a:t>
            </a:r>
            <a:r>
              <a:rPr lang="el-GR" sz="1600" i="1" dirty="0"/>
              <a:t>Δ</a:t>
            </a:r>
            <a:r>
              <a:rPr lang="en-US" sz="1600" i="1" dirty="0"/>
              <a:t>M</a:t>
            </a:r>
            <a:r>
              <a:rPr lang="en-US" sz="1600" dirty="0" smtClean="0"/>
              <a:t> </a:t>
            </a:r>
            <a:r>
              <a:rPr lang="en-US" sz="1600" dirty="0"/>
              <a:t>~</a:t>
            </a:r>
            <a:r>
              <a:rPr lang="en-US" sz="1600" dirty="0" smtClean="0"/>
              <a:t>60.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>The neutrals </a:t>
            </a:r>
            <a:r>
              <a:rPr lang="en-US" sz="1600" dirty="0"/>
              <a:t>aperture will </a:t>
            </a:r>
            <a:r>
              <a:rPr lang="en-US" sz="1600" dirty="0" smtClean="0"/>
              <a:t>be active within </a:t>
            </a:r>
            <a:r>
              <a:rPr lang="en-US" sz="1600" dirty="0"/>
              <a:t>~</a:t>
            </a:r>
            <a:r>
              <a:rPr lang="en-US" sz="1600" dirty="0" smtClean="0"/>
              <a:t>30°(+/-15°around </a:t>
            </a:r>
            <a:r>
              <a:rPr lang="en-US" sz="1600" dirty="0"/>
              <a:t>ram</a:t>
            </a:r>
            <a:r>
              <a:rPr lang="en-US" sz="1600" dirty="0" smtClean="0"/>
              <a:t>).</a:t>
            </a:r>
            <a:endParaRPr lang="en-GB" sz="1600" dirty="0"/>
          </a:p>
        </p:txBody>
      </p:sp>
      <p:sp>
        <p:nvSpPr>
          <p:cNvPr id="27" name="ZoneTexte 26"/>
          <p:cNvSpPr txBox="1"/>
          <p:nvPr/>
        </p:nvSpPr>
        <p:spPr>
          <a:xfrm>
            <a:off x="150237" y="5722579"/>
            <a:ext cx="5267737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WCIMS and INMS are complementary</a:t>
            </a:r>
            <a:r>
              <a:rPr lang="en-GB" sz="1600" dirty="0" smtClean="0"/>
              <a:t>: </a:t>
            </a:r>
          </a:p>
          <a:p>
            <a:r>
              <a:rPr lang="en-GB" sz="1600" dirty="0" smtClean="0"/>
              <a:t>INMS provides a higher mass resolution (</a:t>
            </a:r>
            <a:r>
              <a:rPr lang="en-US" sz="1600" i="1" dirty="0" smtClean="0"/>
              <a:t>M</a:t>
            </a:r>
            <a:r>
              <a:rPr lang="en-US" sz="1600" dirty="0" smtClean="0"/>
              <a:t>/</a:t>
            </a:r>
            <a:r>
              <a:rPr lang="el-GR" sz="1600" i="1" dirty="0" smtClean="0"/>
              <a:t>Δ</a:t>
            </a:r>
            <a:r>
              <a:rPr lang="en-US" sz="1600" i="1" dirty="0" smtClean="0"/>
              <a:t>M</a:t>
            </a:r>
            <a:r>
              <a:rPr lang="en-US" sz="1600" dirty="0" smtClean="0"/>
              <a:t> &gt;1000), but does not provide distribution functions (ions) and temperatures (neutrals), essential for escape modelling.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757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9455"/>
            <a:ext cx="8815823" cy="293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536" y="67293"/>
            <a:ext cx="4546082" cy="418660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048250" y="368730"/>
            <a:ext cx="1209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002060"/>
                </a:solidFill>
              </a:rPr>
              <a:t>service camera</a:t>
            </a:r>
            <a:endParaRPr lang="en-GB" sz="1600" dirty="0">
              <a:solidFill>
                <a:srgbClr val="002060"/>
              </a:solidFill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6048181" y="661117"/>
            <a:ext cx="466725" cy="196133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2"/>
          <p:cNvSpPr txBox="1">
            <a:spLocks noChangeArrowheads="1"/>
          </p:cNvSpPr>
          <p:nvPr/>
        </p:nvSpPr>
        <p:spPr bwMode="auto">
          <a:xfrm>
            <a:off x="70393" y="3507792"/>
            <a:ext cx="71519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fr-FR" sz="16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M</a:t>
            </a:r>
            <a:r>
              <a:rPr lang="en-GB" altLang="fr-FR" sz="16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AG</a:t>
            </a:r>
          </a:p>
        </p:txBody>
      </p:sp>
      <p:sp>
        <p:nvSpPr>
          <p:cNvPr id="12" name="ZoneTexte 12"/>
          <p:cNvSpPr txBox="1">
            <a:spLocks noChangeArrowheads="1"/>
          </p:cNvSpPr>
          <p:nvPr/>
        </p:nvSpPr>
        <p:spPr bwMode="auto">
          <a:xfrm>
            <a:off x="7719934" y="5557712"/>
            <a:ext cx="134272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fr-FR" sz="16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Search Coil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74754" y="6359226"/>
            <a:ext cx="3722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err="1" smtClean="0">
                <a:solidFill>
                  <a:srgbClr val="002060"/>
                </a:solidFill>
              </a:rPr>
              <a:t>Thanks</a:t>
            </a:r>
            <a:r>
              <a:rPr lang="fr-FR" b="1" i="1" dirty="0" smtClean="0">
                <a:solidFill>
                  <a:srgbClr val="002060"/>
                </a:solidFill>
              </a:rPr>
              <a:t> to PASO-CNES </a:t>
            </a:r>
            <a:endParaRPr lang="fr-FR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71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95" y="1550924"/>
            <a:ext cx="4878685" cy="4540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606321" y="4496559"/>
            <a:ext cx="35286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i="1" dirty="0"/>
              <a:t>ESCAPE </a:t>
            </a:r>
            <a:r>
              <a:rPr lang="en-GB" b="1" i="1" dirty="0" smtClean="0"/>
              <a:t>attitude </a:t>
            </a:r>
            <a:r>
              <a:rPr lang="en-GB" b="1" i="1" dirty="0"/>
              <a:t>and </a:t>
            </a:r>
            <a:r>
              <a:rPr lang="en-GB" b="1" i="1" dirty="0" smtClean="0"/>
              <a:t/>
            </a:r>
            <a:br>
              <a:rPr lang="en-GB" b="1" i="1" dirty="0" smtClean="0"/>
            </a:br>
            <a:r>
              <a:rPr lang="en-GB" b="1" i="1" dirty="0" smtClean="0"/>
              <a:t>orbit </a:t>
            </a:r>
            <a:r>
              <a:rPr lang="en-GB" b="1" i="1" dirty="0"/>
              <a:t>control </a:t>
            </a:r>
            <a:r>
              <a:rPr lang="en-GB" b="1" i="1" dirty="0" smtClean="0"/>
              <a:t>system </a:t>
            </a:r>
          </a:p>
        </p:txBody>
      </p:sp>
      <p:sp>
        <p:nvSpPr>
          <p:cNvPr id="3" name="Rectangle 2"/>
          <p:cNvSpPr/>
          <p:nvPr/>
        </p:nvSpPr>
        <p:spPr>
          <a:xfrm>
            <a:off x="852612" y="6208796"/>
            <a:ext cx="35189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i="1" dirty="0"/>
              <a:t>ESCAPE satellite internal view</a:t>
            </a:r>
            <a:endParaRPr lang="en-GB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735" y="6"/>
            <a:ext cx="3542965" cy="4407102"/>
          </a:xfrm>
          <a:prstGeom prst="rect">
            <a:avLst/>
          </a:prstGeom>
        </p:spPr>
      </p:pic>
      <p:pic>
        <p:nvPicPr>
          <p:cNvPr id="5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9" y="44428"/>
            <a:ext cx="1492353" cy="131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31085" y="1243147"/>
            <a:ext cx="14622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>
                <a:solidFill>
                  <a:srgbClr val="00B050"/>
                </a:solidFill>
              </a:rPr>
              <a:t>stellar </a:t>
            </a:r>
            <a:r>
              <a:rPr lang="en-US" sz="1600" i="1" dirty="0" smtClean="0">
                <a:solidFill>
                  <a:srgbClr val="00B050"/>
                </a:solidFill>
              </a:rPr>
              <a:t>sensor </a:t>
            </a:r>
            <a:endParaRPr lang="en-GB" sz="1600" dirty="0">
              <a:solidFill>
                <a:srgbClr val="00B05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85354" y="3752699"/>
            <a:ext cx="11897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Xe</a:t>
            </a:r>
            <a:r>
              <a:rPr lang="en-US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thruster</a:t>
            </a: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81955" y="2549612"/>
            <a:ext cx="9605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 err="1" smtClean="0">
                <a:solidFill>
                  <a:srgbClr val="CC0099"/>
                </a:solidFill>
              </a:rPr>
              <a:t>Xe</a:t>
            </a:r>
            <a:r>
              <a:rPr lang="en-US" sz="1600" i="1" dirty="0" smtClean="0">
                <a:solidFill>
                  <a:srgbClr val="CC0099"/>
                </a:solidFill>
              </a:rPr>
              <a:t> tank*</a:t>
            </a:r>
            <a:endParaRPr lang="en-GB" sz="1600" dirty="0">
              <a:solidFill>
                <a:srgbClr val="CC0099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03557" y="3390862"/>
            <a:ext cx="16822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600" dirty="0" smtClean="0">
                <a:solidFill>
                  <a:srgbClr val="800080"/>
                </a:solidFill>
              </a:rPr>
              <a:t>Hydrazine tank </a:t>
            </a:r>
            <a:br>
              <a:rPr lang="en-GB" sz="1600" dirty="0" smtClean="0">
                <a:solidFill>
                  <a:srgbClr val="800080"/>
                </a:solidFill>
              </a:rPr>
            </a:br>
            <a:r>
              <a:rPr lang="en-GB" sz="1600" dirty="0" smtClean="0">
                <a:solidFill>
                  <a:srgbClr val="800080"/>
                </a:solidFill>
              </a:rPr>
              <a:t>(</a:t>
            </a:r>
            <a:r>
              <a:rPr lang="en-GB" sz="1600" dirty="0">
                <a:solidFill>
                  <a:srgbClr val="800080"/>
                </a:solidFill>
              </a:rPr>
              <a:t>EOL </a:t>
            </a:r>
            <a:r>
              <a:rPr lang="en-GB" sz="1600" dirty="0" smtClean="0">
                <a:solidFill>
                  <a:srgbClr val="800080"/>
                </a:solidFill>
              </a:rPr>
              <a:t>deorbiting)</a:t>
            </a:r>
            <a:endParaRPr lang="en-GB" sz="1600" dirty="0">
              <a:solidFill>
                <a:srgbClr val="800080"/>
              </a:solidFill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 flipH="1" flipV="1">
            <a:off x="7292716" y="2703500"/>
            <a:ext cx="734517" cy="751733"/>
          </a:xfrm>
          <a:prstGeom prst="straightConnector1">
            <a:avLst/>
          </a:prstGeom>
          <a:ln w="19050">
            <a:solidFill>
              <a:srgbClr val="66006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6364574" y="5289261"/>
            <a:ext cx="2590800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 smtClean="0">
                <a:solidFill>
                  <a:srgbClr val="CC0099"/>
                </a:solidFill>
              </a:rPr>
              <a:t>* Could be Kr, </a:t>
            </a:r>
            <a:r>
              <a:rPr lang="en-GB" sz="1600" i="1" dirty="0" err="1" smtClean="0">
                <a:solidFill>
                  <a:srgbClr val="CC0099"/>
                </a:solidFill>
              </a:rPr>
              <a:t>Xe</a:t>
            </a:r>
            <a:r>
              <a:rPr lang="en-GB" sz="1600" i="1" dirty="0" smtClean="0">
                <a:solidFill>
                  <a:srgbClr val="CC0099"/>
                </a:solidFill>
              </a:rPr>
              <a:t>, or a </a:t>
            </a:r>
            <a:br>
              <a:rPr lang="en-GB" sz="1600" i="1" dirty="0" smtClean="0">
                <a:solidFill>
                  <a:srgbClr val="CC0099"/>
                </a:solidFill>
              </a:rPr>
            </a:br>
            <a:r>
              <a:rPr lang="en-GB" sz="1600" i="1" dirty="0" smtClean="0">
                <a:solidFill>
                  <a:srgbClr val="CC0099"/>
                </a:solidFill>
              </a:rPr>
              <a:t>mixture of noble gases </a:t>
            </a:r>
            <a:endParaRPr lang="en-GB" sz="1600" i="1" dirty="0">
              <a:solidFill>
                <a:srgbClr val="CC0099"/>
              </a:solidFill>
            </a:endParaRPr>
          </a:p>
        </p:txBody>
      </p:sp>
      <p:sp>
        <p:nvSpPr>
          <p:cNvPr id="13" name="ZoneTexte 1"/>
          <p:cNvSpPr txBox="1">
            <a:spLocks noChangeArrowheads="1"/>
          </p:cNvSpPr>
          <p:nvPr/>
        </p:nvSpPr>
        <p:spPr bwMode="auto">
          <a:xfrm>
            <a:off x="2651125" y="1397035"/>
            <a:ext cx="8651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fr-FR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UVIS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997301" y="1764752"/>
            <a:ext cx="1209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002060"/>
                </a:solidFill>
              </a:rPr>
              <a:t>service camera</a:t>
            </a:r>
            <a:endParaRPr lang="en-GB" sz="1600" dirty="0">
              <a:solidFill>
                <a:srgbClr val="002060"/>
              </a:solidFill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1987901" y="2038089"/>
            <a:ext cx="466725" cy="196133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ZoneTexte 1"/>
          <p:cNvSpPr txBox="1">
            <a:spLocks noChangeArrowheads="1"/>
          </p:cNvSpPr>
          <p:nvPr/>
        </p:nvSpPr>
        <p:spPr bwMode="auto">
          <a:xfrm>
            <a:off x="1584334" y="1434309"/>
            <a:ext cx="80713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fr-FR" sz="1600" dirty="0" smtClean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AMC</a:t>
            </a:r>
          </a:p>
        </p:txBody>
      </p:sp>
      <p:cxnSp>
        <p:nvCxnSpPr>
          <p:cNvPr id="17" name="Connecteur droit avec flèche 16"/>
          <p:cNvCxnSpPr/>
          <p:nvPr/>
        </p:nvCxnSpPr>
        <p:spPr>
          <a:xfrm>
            <a:off x="2183163" y="1764752"/>
            <a:ext cx="566802" cy="371403"/>
          </a:xfrm>
          <a:prstGeom prst="straightConnector1">
            <a:avLst/>
          </a:prstGeom>
          <a:ln w="19050">
            <a:solidFill>
              <a:srgbClr val="660033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ZoneTexte 1"/>
          <p:cNvSpPr txBox="1">
            <a:spLocks noChangeArrowheads="1"/>
          </p:cNvSpPr>
          <p:nvPr/>
        </p:nvSpPr>
        <p:spPr bwMode="auto">
          <a:xfrm>
            <a:off x="3055144" y="2673325"/>
            <a:ext cx="14271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fr-FR" sz="1600" dirty="0" smtClean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UVIS &amp; AMC DPU</a:t>
            </a:r>
          </a:p>
        </p:txBody>
      </p:sp>
      <p:cxnSp>
        <p:nvCxnSpPr>
          <p:cNvPr id="22" name="Connecteur droit avec flèche 21"/>
          <p:cNvCxnSpPr/>
          <p:nvPr/>
        </p:nvCxnSpPr>
        <p:spPr>
          <a:xfrm flipH="1" flipV="1">
            <a:off x="3083719" y="2136155"/>
            <a:ext cx="554832" cy="582734"/>
          </a:xfrm>
          <a:prstGeom prst="straightConnector1">
            <a:avLst/>
          </a:prstGeom>
          <a:ln w="19050">
            <a:solidFill>
              <a:srgbClr val="660033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ZoneTexte 12"/>
          <p:cNvSpPr txBox="1">
            <a:spLocks noChangeArrowheads="1"/>
          </p:cNvSpPr>
          <p:nvPr/>
        </p:nvSpPr>
        <p:spPr bwMode="auto">
          <a:xfrm>
            <a:off x="1751363" y="4482490"/>
            <a:ext cx="863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r-FR" sz="1600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Waves e-box</a:t>
            </a:r>
          </a:p>
        </p:txBody>
      </p:sp>
      <p:sp>
        <p:nvSpPr>
          <p:cNvPr id="27" name="ZoneTexte 12"/>
          <p:cNvSpPr txBox="1">
            <a:spLocks noChangeArrowheads="1"/>
          </p:cNvSpPr>
          <p:nvPr/>
        </p:nvSpPr>
        <p:spPr bwMode="auto">
          <a:xfrm>
            <a:off x="1777043" y="4025306"/>
            <a:ext cx="863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r-FR" sz="1600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SLP </a:t>
            </a:r>
            <a:br>
              <a:rPr lang="en-GB" altLang="fr-FR" sz="1600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en-GB" altLang="fr-FR" sz="1600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e-box</a:t>
            </a:r>
          </a:p>
        </p:txBody>
      </p:sp>
      <p:sp>
        <p:nvSpPr>
          <p:cNvPr id="28" name="ZoneTexte 1"/>
          <p:cNvSpPr txBox="1">
            <a:spLocks noChangeArrowheads="1"/>
          </p:cNvSpPr>
          <p:nvPr/>
        </p:nvSpPr>
        <p:spPr bwMode="auto">
          <a:xfrm>
            <a:off x="4302195" y="4774302"/>
            <a:ext cx="16780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fr-FR" sz="1600" dirty="0" smtClean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Particles DPU</a:t>
            </a:r>
            <a:br>
              <a:rPr lang="en-GB" altLang="fr-FR" sz="1600" dirty="0" smtClean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fr-FR" sz="1600" dirty="0" smtClean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(behind)</a:t>
            </a:r>
          </a:p>
        </p:txBody>
      </p:sp>
      <p:cxnSp>
        <p:nvCxnSpPr>
          <p:cNvPr id="29" name="Connecteur droit avec flèche 28"/>
          <p:cNvCxnSpPr/>
          <p:nvPr/>
        </p:nvCxnSpPr>
        <p:spPr>
          <a:xfrm flipH="1" flipV="1">
            <a:off x="3361135" y="4317406"/>
            <a:ext cx="1121171" cy="654645"/>
          </a:xfrm>
          <a:prstGeom prst="straightConnector1">
            <a:avLst/>
          </a:prstGeom>
          <a:ln w="19050">
            <a:solidFill>
              <a:srgbClr val="660033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535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088" y="685799"/>
            <a:ext cx="6019137" cy="5610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ZoneTexte 10"/>
          <p:cNvSpPr txBox="1">
            <a:spLocks noChangeArrowheads="1"/>
          </p:cNvSpPr>
          <p:nvPr/>
        </p:nvSpPr>
        <p:spPr bwMode="auto">
          <a:xfrm>
            <a:off x="5540857" y="5648209"/>
            <a:ext cx="8636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r-FR" sz="1600" dirty="0">
                <a:solidFill>
                  <a:srgbClr val="339933"/>
                </a:solidFill>
                <a:latin typeface="Calibri" pitchFamily="34" charset="0"/>
              </a:rPr>
              <a:t>INMS</a:t>
            </a:r>
          </a:p>
        </p:txBody>
      </p:sp>
      <p:sp>
        <p:nvSpPr>
          <p:cNvPr id="21508" name="ZoneTexte 10"/>
          <p:cNvSpPr txBox="1">
            <a:spLocks noChangeArrowheads="1"/>
          </p:cNvSpPr>
          <p:nvPr/>
        </p:nvSpPr>
        <p:spPr bwMode="auto">
          <a:xfrm>
            <a:off x="2960766" y="401734"/>
            <a:ext cx="863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r-FR" sz="1600" dirty="0">
                <a:solidFill>
                  <a:srgbClr val="008000"/>
                </a:solidFill>
                <a:latin typeface="Calibri" pitchFamily="34" charset="0"/>
              </a:rPr>
              <a:t>WCIMS</a:t>
            </a:r>
          </a:p>
        </p:txBody>
      </p:sp>
      <p:sp>
        <p:nvSpPr>
          <p:cNvPr id="5" name="ZoneTexte 9"/>
          <p:cNvSpPr txBox="1">
            <a:spLocks noChangeArrowheads="1"/>
          </p:cNvSpPr>
          <p:nvPr/>
        </p:nvSpPr>
        <p:spPr bwMode="auto">
          <a:xfrm>
            <a:off x="1149011" y="4384338"/>
            <a:ext cx="8651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fr-FR" sz="1600" dirty="0" smtClean="0">
                <a:solidFill>
                  <a:schemeClr val="bg1">
                    <a:lumMod val="95000"/>
                  </a:schemeClr>
                </a:solidFill>
              </a:rPr>
              <a:t>NOIA</a:t>
            </a:r>
          </a:p>
        </p:txBody>
      </p:sp>
      <p:sp>
        <p:nvSpPr>
          <p:cNvPr id="21510" name="ZoneTexte 5"/>
          <p:cNvSpPr txBox="1">
            <a:spLocks noChangeArrowheads="1"/>
          </p:cNvSpPr>
          <p:nvPr/>
        </p:nvSpPr>
        <p:spPr bwMode="auto">
          <a:xfrm>
            <a:off x="4058072" y="6034271"/>
            <a:ext cx="8651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r-FR" sz="1600" dirty="0">
                <a:solidFill>
                  <a:srgbClr val="7030A0"/>
                </a:solidFill>
                <a:latin typeface="Calibri" pitchFamily="34" charset="0"/>
              </a:rPr>
              <a:t>ENAI</a:t>
            </a:r>
          </a:p>
        </p:txBody>
      </p:sp>
      <p:sp>
        <p:nvSpPr>
          <p:cNvPr id="7" name="ZoneTexte 1"/>
          <p:cNvSpPr txBox="1">
            <a:spLocks noChangeArrowheads="1"/>
          </p:cNvSpPr>
          <p:nvPr/>
        </p:nvSpPr>
        <p:spPr bwMode="auto">
          <a:xfrm>
            <a:off x="6946901" y="2457450"/>
            <a:ext cx="8651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fr-FR" sz="1600" dirty="0" smtClean="0">
                <a:solidFill>
                  <a:schemeClr val="bg1">
                    <a:lumMod val="95000"/>
                  </a:schemeClr>
                </a:solidFill>
              </a:rPr>
              <a:t>MIMS</a:t>
            </a:r>
          </a:p>
        </p:txBody>
      </p:sp>
      <p:sp>
        <p:nvSpPr>
          <p:cNvPr id="21512" name="ZoneTexte 6"/>
          <p:cNvSpPr txBox="1">
            <a:spLocks noChangeArrowheads="1"/>
          </p:cNvSpPr>
          <p:nvPr/>
        </p:nvSpPr>
        <p:spPr bwMode="auto">
          <a:xfrm>
            <a:off x="1305915" y="1871663"/>
            <a:ext cx="8651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r-FR" sz="1600">
                <a:solidFill>
                  <a:srgbClr val="CC6600"/>
                </a:solidFill>
                <a:latin typeface="Calibri" pitchFamily="34" charset="0"/>
              </a:rPr>
              <a:t>SLP housing</a:t>
            </a:r>
          </a:p>
        </p:txBody>
      </p:sp>
      <p:sp>
        <p:nvSpPr>
          <p:cNvPr id="10" name="ZoneTexte 12"/>
          <p:cNvSpPr txBox="1">
            <a:spLocks noChangeArrowheads="1"/>
          </p:cNvSpPr>
          <p:nvPr/>
        </p:nvSpPr>
        <p:spPr bwMode="auto">
          <a:xfrm>
            <a:off x="2097166" y="1047295"/>
            <a:ext cx="8636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fr-FR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EMS</a:t>
            </a:r>
          </a:p>
        </p:txBody>
      </p:sp>
      <p:sp>
        <p:nvSpPr>
          <p:cNvPr id="21514" name="ZoneTexte 12"/>
          <p:cNvSpPr txBox="1">
            <a:spLocks noChangeArrowheads="1"/>
          </p:cNvSpPr>
          <p:nvPr/>
        </p:nvSpPr>
        <p:spPr bwMode="auto">
          <a:xfrm>
            <a:off x="5626765" y="1296286"/>
            <a:ext cx="863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r-FR" sz="1600" dirty="0">
                <a:solidFill>
                  <a:srgbClr val="CC6600"/>
                </a:solidFill>
                <a:latin typeface="Calibri" pitchFamily="34" charset="0"/>
              </a:rPr>
              <a:t>Waves e-box</a:t>
            </a:r>
          </a:p>
        </p:txBody>
      </p:sp>
      <p:sp>
        <p:nvSpPr>
          <p:cNvPr id="12" name="ZoneTexte 12"/>
          <p:cNvSpPr txBox="1">
            <a:spLocks noChangeArrowheads="1"/>
          </p:cNvSpPr>
          <p:nvPr/>
        </p:nvSpPr>
        <p:spPr bwMode="auto">
          <a:xfrm>
            <a:off x="4140200" y="546750"/>
            <a:ext cx="863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fr-FR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ESMIE</a:t>
            </a:r>
          </a:p>
        </p:txBody>
      </p:sp>
      <p:sp>
        <p:nvSpPr>
          <p:cNvPr id="21516" name="ZoneTexte 3"/>
          <p:cNvSpPr txBox="1">
            <a:spLocks noChangeArrowheads="1"/>
          </p:cNvSpPr>
          <p:nvPr/>
        </p:nvSpPr>
        <p:spPr bwMode="auto">
          <a:xfrm>
            <a:off x="4184825" y="5122876"/>
            <a:ext cx="12969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r-FR" sz="1600" dirty="0">
                <a:solidFill>
                  <a:srgbClr val="FF7C80"/>
                </a:solidFill>
                <a:latin typeface="Calibri" pitchFamily="34" charset="0"/>
              </a:rPr>
              <a:t>ASPOC </a:t>
            </a:r>
          </a:p>
        </p:txBody>
      </p:sp>
      <p:sp>
        <p:nvSpPr>
          <p:cNvPr id="21517" name="ZoneTexte 14"/>
          <p:cNvSpPr txBox="1">
            <a:spLocks noChangeArrowheads="1"/>
          </p:cNvSpPr>
          <p:nvPr/>
        </p:nvSpPr>
        <p:spPr bwMode="auto">
          <a:xfrm>
            <a:off x="3092671" y="4617726"/>
            <a:ext cx="10795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r-FR" sz="1600" dirty="0">
                <a:solidFill>
                  <a:srgbClr val="FFC000"/>
                </a:solidFill>
                <a:latin typeface="Calibri" pitchFamily="34" charset="0"/>
              </a:rPr>
              <a:t>Particles DPU</a:t>
            </a:r>
          </a:p>
        </p:txBody>
      </p:sp>
      <p:sp>
        <p:nvSpPr>
          <p:cNvPr id="21518" name="ZoneTexte 1"/>
          <p:cNvSpPr txBox="1">
            <a:spLocks noChangeArrowheads="1"/>
          </p:cNvSpPr>
          <p:nvPr/>
        </p:nvSpPr>
        <p:spPr bwMode="auto">
          <a:xfrm>
            <a:off x="6155531" y="3691731"/>
            <a:ext cx="8651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r-FR" sz="1600" dirty="0">
                <a:solidFill>
                  <a:srgbClr val="CC6600"/>
                </a:solidFill>
                <a:latin typeface="Calibri" pitchFamily="34" charset="0"/>
              </a:rPr>
              <a:t>MAG</a:t>
            </a:r>
          </a:p>
        </p:txBody>
      </p:sp>
      <p:sp>
        <p:nvSpPr>
          <p:cNvPr id="21519" name="ZoneTexte 1"/>
          <p:cNvSpPr txBox="1">
            <a:spLocks noChangeArrowheads="1"/>
          </p:cNvSpPr>
          <p:nvPr/>
        </p:nvSpPr>
        <p:spPr bwMode="auto">
          <a:xfrm>
            <a:off x="1305915" y="2984500"/>
            <a:ext cx="8651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r-FR" sz="1600" dirty="0">
                <a:solidFill>
                  <a:srgbClr val="CC6600"/>
                </a:solidFill>
                <a:latin typeface="Calibri" pitchFamily="34" charset="0"/>
              </a:rPr>
              <a:t>Search Coil</a:t>
            </a:r>
          </a:p>
        </p:txBody>
      </p:sp>
      <p:sp>
        <p:nvSpPr>
          <p:cNvPr id="21520" name="ZoneTexte 12"/>
          <p:cNvSpPr txBox="1">
            <a:spLocks noChangeArrowheads="1"/>
          </p:cNvSpPr>
          <p:nvPr/>
        </p:nvSpPr>
        <p:spPr bwMode="auto">
          <a:xfrm>
            <a:off x="5065002" y="2041525"/>
            <a:ext cx="863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r-FR" sz="1600" dirty="0">
                <a:solidFill>
                  <a:srgbClr val="CC6600"/>
                </a:solidFill>
                <a:latin typeface="Calibri" pitchFamily="34" charset="0"/>
              </a:rPr>
              <a:t>SLP </a:t>
            </a:r>
            <a:br>
              <a:rPr lang="en-GB" altLang="fr-FR" sz="1600" dirty="0">
                <a:solidFill>
                  <a:srgbClr val="CC6600"/>
                </a:solidFill>
                <a:latin typeface="Calibri" pitchFamily="34" charset="0"/>
              </a:rPr>
            </a:br>
            <a:r>
              <a:rPr lang="en-GB" altLang="fr-FR" sz="1600" dirty="0">
                <a:solidFill>
                  <a:srgbClr val="CC6600"/>
                </a:solidFill>
                <a:latin typeface="Calibri" pitchFamily="34" charset="0"/>
              </a:rPr>
              <a:t>e-box</a:t>
            </a:r>
          </a:p>
        </p:txBody>
      </p:sp>
      <p:sp>
        <p:nvSpPr>
          <p:cNvPr id="21521" name="ZoneTexte 12"/>
          <p:cNvSpPr txBox="1">
            <a:spLocks noChangeArrowheads="1"/>
          </p:cNvSpPr>
          <p:nvPr/>
        </p:nvSpPr>
        <p:spPr bwMode="auto">
          <a:xfrm>
            <a:off x="2433038" y="4944269"/>
            <a:ext cx="863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r-FR" sz="1600" dirty="0">
                <a:solidFill>
                  <a:srgbClr val="CC6600"/>
                </a:solidFill>
                <a:latin typeface="Calibri" pitchFamily="34" charset="0"/>
              </a:rPr>
              <a:t>MAG </a:t>
            </a:r>
            <a:br>
              <a:rPr lang="en-GB" altLang="fr-FR" sz="1600" dirty="0">
                <a:solidFill>
                  <a:srgbClr val="CC6600"/>
                </a:solidFill>
                <a:latin typeface="Calibri" pitchFamily="34" charset="0"/>
              </a:rPr>
            </a:br>
            <a:r>
              <a:rPr lang="en-GB" altLang="fr-FR" sz="1600" dirty="0">
                <a:solidFill>
                  <a:srgbClr val="CC6600"/>
                </a:solidFill>
                <a:latin typeface="Calibri" pitchFamily="34" charset="0"/>
              </a:rPr>
              <a:t>e-box</a:t>
            </a:r>
          </a:p>
        </p:txBody>
      </p:sp>
      <p:sp>
        <p:nvSpPr>
          <p:cNvPr id="20" name="ZoneTexte 1"/>
          <p:cNvSpPr txBox="1">
            <a:spLocks noChangeArrowheads="1"/>
          </p:cNvSpPr>
          <p:nvPr/>
        </p:nvSpPr>
        <p:spPr bwMode="auto">
          <a:xfrm>
            <a:off x="3566399" y="2822916"/>
            <a:ext cx="8651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fr-FR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UVIS</a:t>
            </a:r>
          </a:p>
        </p:txBody>
      </p:sp>
      <p:sp>
        <p:nvSpPr>
          <p:cNvPr id="21523" name="ZoneTexte 6"/>
          <p:cNvSpPr txBox="1">
            <a:spLocks noChangeArrowheads="1"/>
          </p:cNvSpPr>
          <p:nvPr/>
        </p:nvSpPr>
        <p:spPr bwMode="auto">
          <a:xfrm>
            <a:off x="6627552" y="4453979"/>
            <a:ext cx="8651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r-FR" sz="1600" dirty="0">
                <a:solidFill>
                  <a:srgbClr val="CC6600"/>
                </a:solidFill>
                <a:latin typeface="Calibri" pitchFamily="34" charset="0"/>
              </a:rPr>
              <a:t>SLP housing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5796756" y="82850"/>
            <a:ext cx="3245401" cy="683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fr-FR" b="1" dirty="0" smtClean="0">
                <a:solidFill>
                  <a:schemeClr val="bg1"/>
                </a:solidFill>
              </a:rPr>
              <a:t>ESCAPE possible instrument accommodation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79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025" name="Imag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325" y="885825"/>
            <a:ext cx="4435475" cy="421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4746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028" name="Imag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7" y="885825"/>
            <a:ext cx="4411663" cy="250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29638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32"/>
          <p:cNvSpPr txBox="1">
            <a:spLocks/>
          </p:cNvSpPr>
          <p:nvPr/>
        </p:nvSpPr>
        <p:spPr bwMode="auto">
          <a:xfrm>
            <a:off x="123006" y="0"/>
            <a:ext cx="8878119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fr-FR" sz="2800" b="1" dirty="0">
                <a:solidFill>
                  <a:srgbClr val="0000FF"/>
                </a:solidFill>
                <a:latin typeface="Arial" charset="0"/>
                <a:cs typeface="Arial" charset="0"/>
              </a:rPr>
              <a:t>ESCAPE </a:t>
            </a:r>
            <a:r>
              <a:rPr lang="en-GB" altLang="fr-FR" sz="28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spacecraft bus and payload mass budget </a:t>
            </a:r>
            <a:endParaRPr lang="en-GB" altLang="fr-FR" sz="2800" b="1" dirty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03212" y="5193024"/>
            <a:ext cx="8697913" cy="15518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144000" tIns="108000" bIns="108000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GB" b="1" dirty="0" smtClean="0"/>
              <a:t>Total </a:t>
            </a:r>
            <a:r>
              <a:rPr lang="en-GB" b="1" dirty="0"/>
              <a:t>system </a:t>
            </a:r>
            <a:r>
              <a:rPr lang="en-GB" b="1" dirty="0" smtClean="0"/>
              <a:t>mass </a:t>
            </a:r>
            <a:r>
              <a:rPr lang="en-GB" dirty="0" smtClean="0"/>
              <a:t>(bus + payload + propellants), including margins:  </a:t>
            </a:r>
            <a:r>
              <a:rPr lang="en-GB" b="1" dirty="0" smtClean="0"/>
              <a:t>~700 kg</a:t>
            </a:r>
          </a:p>
          <a:p>
            <a:pPr>
              <a:lnSpc>
                <a:spcPts val="2600"/>
              </a:lnSpc>
            </a:pPr>
            <a:r>
              <a:rPr lang="en-GB" b="1" dirty="0" smtClean="0"/>
              <a:t>Total system power</a:t>
            </a:r>
            <a:r>
              <a:rPr lang="en-GB" dirty="0" smtClean="0"/>
              <a:t>, </a:t>
            </a:r>
            <a:r>
              <a:rPr lang="en-GB" dirty="0"/>
              <a:t>including margins</a:t>
            </a:r>
            <a:r>
              <a:rPr lang="en-GB" dirty="0" smtClean="0"/>
              <a:t>:  </a:t>
            </a:r>
            <a:r>
              <a:rPr lang="en-GB" b="1" dirty="0" smtClean="0"/>
              <a:t>~450 W</a:t>
            </a:r>
          </a:p>
          <a:p>
            <a:pPr>
              <a:lnSpc>
                <a:spcPts val="2600"/>
              </a:lnSpc>
            </a:pP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>ESCAPE</a:t>
            </a:r>
            <a:r>
              <a:rPr lang="en-GB" dirty="0" smtClean="0"/>
              <a:t> </a:t>
            </a:r>
            <a:r>
              <a:rPr lang="en-GB" b="1" dirty="0" smtClean="0"/>
              <a:t>total mission </a:t>
            </a:r>
            <a:r>
              <a:rPr lang="en-GB" b="1" dirty="0"/>
              <a:t>cost for ESA</a:t>
            </a:r>
            <a:r>
              <a:rPr lang="en-GB" dirty="0"/>
              <a:t>:  </a:t>
            </a:r>
            <a:r>
              <a:rPr lang="en-GB" b="1" dirty="0" smtClean="0"/>
              <a:t>~340 </a:t>
            </a:r>
            <a:r>
              <a:rPr lang="en-GB" b="1" dirty="0"/>
              <a:t>M</a:t>
            </a:r>
            <a:r>
              <a:rPr lang="en-GB" b="1" dirty="0" smtClean="0"/>
              <a:t>€  </a:t>
            </a:r>
            <a:r>
              <a:rPr lang="en-GB" dirty="0" smtClean="0"/>
              <a:t>(&lt;&lt; the </a:t>
            </a:r>
            <a:r>
              <a:rPr lang="en-GB" dirty="0"/>
              <a:t>550 M</a:t>
            </a:r>
            <a:r>
              <a:rPr lang="en-GB" dirty="0" smtClean="0"/>
              <a:t>€ ESA M5 ceiling)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703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-1" y="111721"/>
            <a:ext cx="9144000" cy="507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800" b="1" dirty="0" smtClean="0">
                <a:solidFill>
                  <a:srgbClr val="0000FF"/>
                </a:solidFill>
              </a:rPr>
              <a:t>ESCAPE </a:t>
            </a:r>
            <a:r>
              <a:rPr lang="fr-FR" altLang="fr-FR" sz="2800" b="1" dirty="0">
                <a:solidFill>
                  <a:srgbClr val="0000FF"/>
                </a:solidFill>
              </a:rPr>
              <a:t>: </a:t>
            </a:r>
            <a:r>
              <a:rPr lang="fr-FR" altLang="fr-FR" sz="2800" b="1" dirty="0" smtClean="0">
                <a:solidFill>
                  <a:srgbClr val="0000FF"/>
                </a:solidFill>
              </a:rPr>
              <a:t>Schedule</a:t>
            </a:r>
            <a:endParaRPr lang="fr-FR" altLang="fr-FR" sz="2800" b="1" dirty="0">
              <a:solidFill>
                <a:srgbClr val="0000FF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17443" y="727796"/>
            <a:ext cx="8428384" cy="24006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3000"/>
              </a:lnSpc>
              <a:buFont typeface="Wingdings" panose="05000000000000000000" pitchFamily="2" charset="2"/>
              <a:buChar char="q"/>
            </a:pPr>
            <a:r>
              <a:rPr lang="fr-FR" altLang="fr-FR" sz="1600" dirty="0" smtClean="0">
                <a:latin typeface="Arial" charset="0"/>
              </a:rPr>
              <a:t>ESA </a:t>
            </a:r>
            <a:r>
              <a:rPr lang="fr-FR" altLang="fr-FR" sz="1600" dirty="0" err="1" smtClean="0">
                <a:latin typeface="Arial" charset="0"/>
              </a:rPr>
              <a:t>driven</a:t>
            </a:r>
            <a:r>
              <a:rPr lang="fr-FR" altLang="fr-FR" sz="1600" dirty="0" smtClean="0">
                <a:latin typeface="Arial" charset="0"/>
              </a:rPr>
              <a:t> </a:t>
            </a:r>
          </a:p>
          <a:p>
            <a:pPr marL="285750" indent="-285750">
              <a:lnSpc>
                <a:spcPts val="3000"/>
              </a:lnSpc>
              <a:buFont typeface="Wingdings" panose="05000000000000000000" pitchFamily="2" charset="2"/>
              <a:buChar char="q"/>
            </a:pPr>
            <a:r>
              <a:rPr lang="fr-FR" altLang="fr-FR" sz="1600" dirty="0" smtClean="0">
                <a:latin typeface="Arial" charset="0"/>
              </a:rPr>
              <a:t> </a:t>
            </a:r>
            <a:r>
              <a:rPr lang="fr-FR" altLang="fr-FR" sz="1600" b="1" dirty="0" smtClean="0">
                <a:latin typeface="Arial" charset="0"/>
              </a:rPr>
              <a:t>Phase A: </a:t>
            </a:r>
            <a:r>
              <a:rPr lang="fr-FR" altLang="fr-FR" sz="1600" dirty="0" smtClean="0">
                <a:latin typeface="Arial" charset="0"/>
              </a:rPr>
              <a:t>2018-2019 </a:t>
            </a:r>
            <a:endParaRPr lang="fr-FR" altLang="fr-FR" sz="1600" i="1" dirty="0" smtClean="0">
              <a:latin typeface="Arial" charset="0"/>
            </a:endParaRPr>
          </a:p>
          <a:p>
            <a:pPr marL="285750" indent="-285750">
              <a:lnSpc>
                <a:spcPts val="3000"/>
              </a:lnSpc>
              <a:buFont typeface="Wingdings" panose="05000000000000000000" pitchFamily="2" charset="2"/>
              <a:buChar char="q"/>
            </a:pPr>
            <a:r>
              <a:rPr lang="fr-FR" altLang="fr-FR" sz="1600" dirty="0" smtClean="0">
                <a:latin typeface="Arial" charset="0"/>
              </a:rPr>
              <a:t> </a:t>
            </a:r>
            <a:r>
              <a:rPr lang="fr-FR" altLang="fr-FR" sz="1600" b="1" dirty="0" smtClean="0">
                <a:latin typeface="Arial" charset="0"/>
              </a:rPr>
              <a:t>Phases B - D:  </a:t>
            </a:r>
            <a:r>
              <a:rPr lang="fr-FR" altLang="fr-FR" sz="1600" dirty="0" smtClean="0">
                <a:latin typeface="Arial" charset="0"/>
              </a:rPr>
              <a:t>2020-2028</a:t>
            </a:r>
          </a:p>
          <a:p>
            <a:pPr marL="285750" indent="-285750">
              <a:lnSpc>
                <a:spcPts val="3000"/>
              </a:lnSpc>
              <a:buFont typeface="Wingdings" panose="05000000000000000000" pitchFamily="2" charset="2"/>
              <a:buChar char="q"/>
            </a:pPr>
            <a:r>
              <a:rPr lang="fr-FR" altLang="fr-FR" sz="1600" dirty="0" smtClean="0">
                <a:latin typeface="Arial" charset="0"/>
              </a:rPr>
              <a:t> </a:t>
            </a:r>
            <a:r>
              <a:rPr lang="fr-FR" altLang="fr-FR" sz="1600" b="1" dirty="0" err="1" smtClean="0">
                <a:latin typeface="Arial" charset="0"/>
              </a:rPr>
              <a:t>Launch</a:t>
            </a:r>
            <a:r>
              <a:rPr lang="fr-FR" altLang="fr-FR" sz="1600" b="1" dirty="0" smtClean="0">
                <a:latin typeface="Arial" charset="0"/>
              </a:rPr>
              <a:t>:</a:t>
            </a:r>
            <a:r>
              <a:rPr lang="fr-FR" altLang="fr-FR" sz="1600" dirty="0" smtClean="0">
                <a:latin typeface="Arial" charset="0"/>
              </a:rPr>
              <a:t>  ~2029</a:t>
            </a:r>
          </a:p>
          <a:p>
            <a:pPr marL="285750" indent="-285750">
              <a:lnSpc>
                <a:spcPts val="3000"/>
              </a:lnSpc>
              <a:buFont typeface="Wingdings" panose="05000000000000000000" pitchFamily="2" charset="2"/>
              <a:buChar char="q"/>
            </a:pPr>
            <a:r>
              <a:rPr lang="fr-FR" altLang="fr-FR" sz="1600" dirty="0" smtClean="0">
                <a:latin typeface="Arial" charset="0"/>
              </a:rPr>
              <a:t> </a:t>
            </a:r>
            <a:r>
              <a:rPr lang="fr-FR" altLang="fr-FR" sz="1600" b="1" dirty="0" smtClean="0">
                <a:latin typeface="Arial" charset="0"/>
              </a:rPr>
              <a:t>Operations:  </a:t>
            </a:r>
            <a:r>
              <a:rPr lang="fr-FR" altLang="fr-FR" sz="1600" dirty="0" smtClean="0">
                <a:latin typeface="Arial" charset="0"/>
              </a:rPr>
              <a:t>~2029-2032</a:t>
            </a:r>
          </a:p>
          <a:p>
            <a:pPr marL="285750" indent="-285750">
              <a:lnSpc>
                <a:spcPts val="3000"/>
              </a:lnSpc>
              <a:buFont typeface="Wingdings" panose="05000000000000000000" pitchFamily="2" charset="2"/>
              <a:buChar char="q"/>
            </a:pPr>
            <a:r>
              <a:rPr lang="fr-FR" altLang="fr-FR" sz="1600" dirty="0">
                <a:latin typeface="Arial" charset="0"/>
              </a:rPr>
              <a:t> </a:t>
            </a:r>
            <a:r>
              <a:rPr lang="fr-FR" altLang="fr-FR" sz="1600" dirty="0" smtClean="0">
                <a:latin typeface="Arial" charset="0"/>
              </a:rPr>
              <a:t>Extended mission: TBD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43588" y="3717068"/>
            <a:ext cx="8731771" cy="920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r-FR" sz="2800" b="1" dirty="0" smtClean="0">
                <a:solidFill>
                  <a:srgbClr val="0000FF"/>
                </a:solidFill>
              </a:rPr>
              <a:t>ESCAPE : Model Philosophy </a:t>
            </a:r>
            <a:br>
              <a:rPr lang="en-GB" altLang="fr-FR" sz="2800" b="1" dirty="0" smtClean="0">
                <a:solidFill>
                  <a:srgbClr val="0000FF"/>
                </a:solidFill>
              </a:rPr>
            </a:br>
            <a:r>
              <a:rPr lang="en-GB" altLang="fr-FR" sz="2400" b="1" dirty="0" smtClean="0">
                <a:solidFill>
                  <a:srgbClr val="0000FF"/>
                </a:solidFill>
              </a:rPr>
              <a:t>(at least for MIMS) </a:t>
            </a:r>
            <a:endParaRPr lang="en-GB" altLang="fr-FR" sz="2400" b="1" dirty="0">
              <a:solidFill>
                <a:srgbClr val="0000FF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95282" y="4932584"/>
            <a:ext cx="8428384" cy="1631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3000"/>
              </a:lnSpc>
              <a:buFont typeface="Wingdings" panose="05000000000000000000" pitchFamily="2" charset="2"/>
              <a:buChar char="q"/>
            </a:pPr>
            <a:r>
              <a:rPr lang="fr-FR" altLang="fr-FR" sz="1600" dirty="0" smtClean="0">
                <a:latin typeface="Arial" charset="0"/>
              </a:rPr>
              <a:t> </a:t>
            </a:r>
            <a:r>
              <a:rPr lang="fr-FR" altLang="fr-FR" sz="1600" b="1" dirty="0" smtClean="0">
                <a:latin typeface="Arial" charset="0"/>
              </a:rPr>
              <a:t>1  STM  </a:t>
            </a:r>
            <a:r>
              <a:rPr lang="fr-FR" altLang="fr-FR" sz="1600" dirty="0" smtClean="0">
                <a:latin typeface="Arial" charset="0"/>
              </a:rPr>
              <a:t>(Structural &amp; Thermal Model)</a:t>
            </a:r>
          </a:p>
          <a:p>
            <a:pPr marL="285750" indent="-285750">
              <a:lnSpc>
                <a:spcPts val="3000"/>
              </a:lnSpc>
              <a:buFont typeface="Wingdings" panose="05000000000000000000" pitchFamily="2" charset="2"/>
              <a:buChar char="q"/>
            </a:pPr>
            <a:r>
              <a:rPr lang="fr-FR" altLang="fr-FR" sz="1600" dirty="0" smtClean="0">
                <a:latin typeface="Arial" charset="0"/>
              </a:rPr>
              <a:t> </a:t>
            </a:r>
            <a:r>
              <a:rPr lang="fr-FR" altLang="fr-FR" sz="1600" b="1" dirty="0" smtClean="0">
                <a:latin typeface="Arial" charset="0"/>
              </a:rPr>
              <a:t>1  EM  </a:t>
            </a:r>
            <a:r>
              <a:rPr lang="fr-FR" altLang="fr-FR" sz="1600" dirty="0" smtClean="0">
                <a:latin typeface="Arial" charset="0"/>
              </a:rPr>
              <a:t>(Engineering Model)</a:t>
            </a:r>
            <a:endParaRPr lang="fr-FR" altLang="fr-FR" sz="1600" i="1" dirty="0" smtClean="0">
              <a:latin typeface="Arial" charset="0"/>
            </a:endParaRPr>
          </a:p>
          <a:p>
            <a:pPr marL="285750" indent="-285750">
              <a:lnSpc>
                <a:spcPts val="3000"/>
              </a:lnSpc>
              <a:buFont typeface="Wingdings" panose="05000000000000000000" pitchFamily="2" charset="2"/>
              <a:buChar char="q"/>
            </a:pPr>
            <a:r>
              <a:rPr lang="fr-FR" altLang="fr-FR" sz="1600" dirty="0" smtClean="0">
                <a:latin typeface="Arial" charset="0"/>
              </a:rPr>
              <a:t> </a:t>
            </a:r>
            <a:r>
              <a:rPr lang="fr-FR" altLang="fr-FR" sz="1600" b="1" dirty="0" smtClean="0">
                <a:latin typeface="Arial" charset="0"/>
              </a:rPr>
              <a:t>1  QM  -&gt;  SM  </a:t>
            </a:r>
            <a:r>
              <a:rPr lang="fr-FR" altLang="fr-FR" sz="1600" dirty="0" smtClean="0">
                <a:latin typeface="Arial" charset="0"/>
              </a:rPr>
              <a:t>(Qualification Model  -&gt;  </a:t>
            </a:r>
            <a:r>
              <a:rPr lang="fr-FR" altLang="fr-FR" sz="1600" dirty="0" err="1" smtClean="0">
                <a:latin typeface="Arial" charset="0"/>
              </a:rPr>
              <a:t>Spare</a:t>
            </a:r>
            <a:r>
              <a:rPr lang="fr-FR" altLang="fr-FR" sz="1600" dirty="0" smtClean="0">
                <a:latin typeface="Arial" charset="0"/>
              </a:rPr>
              <a:t> Model)</a:t>
            </a:r>
          </a:p>
          <a:p>
            <a:pPr marL="285750" indent="-285750">
              <a:lnSpc>
                <a:spcPts val="3000"/>
              </a:lnSpc>
              <a:buFont typeface="Wingdings" panose="05000000000000000000" pitchFamily="2" charset="2"/>
              <a:buChar char="q"/>
            </a:pPr>
            <a:r>
              <a:rPr lang="fr-FR" altLang="fr-FR" sz="1600" dirty="0" smtClean="0">
                <a:latin typeface="Arial" charset="0"/>
              </a:rPr>
              <a:t> </a:t>
            </a:r>
            <a:r>
              <a:rPr lang="fr-FR" altLang="fr-FR" sz="1600" b="1" dirty="0" smtClean="0">
                <a:latin typeface="Arial" charset="0"/>
              </a:rPr>
              <a:t>1  FM  </a:t>
            </a:r>
            <a:r>
              <a:rPr lang="fr-FR" altLang="fr-FR" sz="1600" dirty="0" smtClean="0">
                <a:latin typeface="Arial" charset="0"/>
              </a:rPr>
              <a:t>(Flight Model)</a:t>
            </a:r>
          </a:p>
        </p:txBody>
      </p:sp>
    </p:spTree>
    <p:extLst>
      <p:ext uri="{BB962C8B-B14F-4D97-AF65-F5344CB8AC3E}">
        <p14:creationId xmlns:p14="http://schemas.microsoft.com/office/powerpoint/2010/main" val="40126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 bwMode="auto">
          <a:xfrm>
            <a:off x="354582" y="1773109"/>
            <a:ext cx="8490838" cy="45773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tIns="108000" bIns="36000">
            <a:spAutoFit/>
          </a:bodyPr>
          <a:lstStyle/>
          <a:p>
            <a:pPr eaLnBrk="1" hangingPunct="1">
              <a:lnSpc>
                <a:spcPct val="150000"/>
              </a:lnSpc>
              <a:spcBef>
                <a:spcPts val="600"/>
              </a:spcBef>
              <a:defRPr/>
            </a:pPr>
            <a:r>
              <a:rPr lang="fr-FR" sz="1600" dirty="0"/>
              <a:t>- HEAVY METAL: </a:t>
            </a:r>
            <a:r>
              <a:rPr lang="fr-FR" sz="1600" dirty="0" err="1"/>
              <a:t>Exploring</a:t>
            </a:r>
            <a:r>
              <a:rPr lang="fr-FR" sz="1600" dirty="0"/>
              <a:t> a </a:t>
            </a:r>
            <a:r>
              <a:rPr lang="fr-FR" sz="1600" dirty="0" err="1"/>
              <a:t>magnetized</a:t>
            </a:r>
            <a:r>
              <a:rPr lang="fr-FR" sz="1600" dirty="0"/>
              <a:t> </a:t>
            </a:r>
            <a:r>
              <a:rPr lang="fr-FR" sz="1600" dirty="0" err="1"/>
              <a:t>metallic</a:t>
            </a:r>
            <a:r>
              <a:rPr lang="fr-FR" sz="1600" dirty="0"/>
              <a:t> </a:t>
            </a:r>
            <a:r>
              <a:rPr lang="fr-FR" sz="1600" dirty="0" err="1"/>
              <a:t>asteroid</a:t>
            </a:r>
            <a:r>
              <a:rPr lang="fr-FR" sz="1600" dirty="0"/>
              <a:t/>
            </a:r>
            <a:br>
              <a:rPr lang="fr-FR" sz="1600" dirty="0"/>
            </a:br>
            <a:r>
              <a:rPr lang="fr-FR" sz="1600" dirty="0"/>
              <a:t>- HERA:  </a:t>
            </a:r>
            <a:r>
              <a:rPr lang="fr-FR" sz="1600" dirty="0" err="1"/>
              <a:t>Saturn</a:t>
            </a:r>
            <a:r>
              <a:rPr lang="fr-FR" sz="1600" dirty="0"/>
              <a:t> Entry Probe Mission</a:t>
            </a:r>
            <a:br>
              <a:rPr lang="fr-FR" sz="1600" dirty="0"/>
            </a:br>
            <a:r>
              <a:rPr lang="fr-FR" sz="1600" dirty="0"/>
              <a:t>- JANUS. </a:t>
            </a:r>
            <a:r>
              <a:rPr lang="fr-FR" sz="1600" dirty="0" err="1"/>
              <a:t>Exploring</a:t>
            </a:r>
            <a:r>
              <a:rPr lang="fr-FR" sz="1600" dirty="0"/>
              <a:t> the </a:t>
            </a:r>
            <a:r>
              <a:rPr lang="fr-FR" sz="1600" dirty="0" err="1"/>
              <a:t>asymmetric</a:t>
            </a:r>
            <a:r>
              <a:rPr lang="fr-FR" sz="1600" dirty="0"/>
              <a:t> </a:t>
            </a:r>
            <a:r>
              <a:rPr lang="fr-FR" sz="1600" dirty="0" err="1"/>
              <a:t>magnetosphere</a:t>
            </a:r>
            <a:r>
              <a:rPr lang="fr-FR" sz="1600" dirty="0"/>
              <a:t/>
            </a:r>
            <a:br>
              <a:rPr lang="fr-FR" sz="1600" dirty="0"/>
            </a:br>
            <a:r>
              <a:rPr lang="fr-FR" sz="1600" dirty="0"/>
              <a:t>- DEPHINE: </a:t>
            </a:r>
            <a:r>
              <a:rPr lang="fr-FR" sz="1600" dirty="0" err="1"/>
              <a:t>Deimos</a:t>
            </a:r>
            <a:r>
              <a:rPr lang="fr-FR" sz="1600" dirty="0"/>
              <a:t> and </a:t>
            </a:r>
            <a:r>
              <a:rPr lang="fr-FR" sz="1600" dirty="0" err="1"/>
              <a:t>Phobos</a:t>
            </a:r>
            <a:r>
              <a:rPr lang="fr-FR" sz="1600" dirty="0"/>
              <a:t> </a:t>
            </a:r>
            <a:r>
              <a:rPr lang="fr-FR" sz="1600" dirty="0" err="1"/>
              <a:t>Interior</a:t>
            </a:r>
            <a:r>
              <a:rPr lang="fr-FR" sz="1600" dirty="0"/>
              <a:t> Explorer</a:t>
            </a:r>
            <a:br>
              <a:rPr lang="fr-FR" sz="1600" dirty="0"/>
            </a:br>
            <a:r>
              <a:rPr lang="fr-FR" sz="1600" dirty="0"/>
              <a:t>- SELMA: Surface, </a:t>
            </a:r>
            <a:r>
              <a:rPr lang="fr-FR" sz="1600" dirty="0" err="1"/>
              <a:t>Environment</a:t>
            </a:r>
            <a:r>
              <a:rPr lang="fr-FR" sz="1600" dirty="0"/>
              <a:t> and </a:t>
            </a:r>
            <a:r>
              <a:rPr lang="fr-FR" sz="1600" dirty="0" err="1"/>
              <a:t>Lunar</a:t>
            </a:r>
            <a:r>
              <a:rPr lang="fr-FR" sz="1600" dirty="0"/>
              <a:t> </a:t>
            </a:r>
            <a:r>
              <a:rPr lang="fr-FR" sz="1600" dirty="0" err="1"/>
              <a:t>Magnetic</a:t>
            </a:r>
            <a:r>
              <a:rPr lang="fr-FR" sz="1600" dirty="0"/>
              <a:t> Anomalies</a:t>
            </a:r>
            <a:br>
              <a:rPr lang="fr-FR" sz="1600" dirty="0"/>
            </a:br>
            <a:r>
              <a:rPr lang="fr-FR" sz="1600" dirty="0"/>
              <a:t>- ENVISION: </a:t>
            </a:r>
            <a:r>
              <a:rPr lang="fr-FR" sz="1600" dirty="0" err="1"/>
              <a:t>Understanding</a:t>
            </a:r>
            <a:r>
              <a:rPr lang="fr-FR" sz="1600" dirty="0"/>
              <a:t> </a:t>
            </a:r>
            <a:r>
              <a:rPr lang="fr-FR" sz="1600" dirty="0" err="1"/>
              <a:t>why</a:t>
            </a:r>
            <a:r>
              <a:rPr lang="fr-FR" sz="1600" dirty="0"/>
              <a:t> </a:t>
            </a:r>
            <a:r>
              <a:rPr lang="fr-FR" sz="1600" dirty="0" err="1"/>
              <a:t>our</a:t>
            </a:r>
            <a:r>
              <a:rPr lang="fr-FR" sz="1600" dirty="0"/>
              <a:t> </a:t>
            </a:r>
            <a:r>
              <a:rPr lang="fr-FR" sz="1600" dirty="0" err="1"/>
              <a:t>most</a:t>
            </a:r>
            <a:r>
              <a:rPr lang="fr-FR" sz="1600" dirty="0"/>
              <a:t> </a:t>
            </a:r>
            <a:r>
              <a:rPr lang="fr-FR" sz="1600" dirty="0" err="1"/>
              <a:t>Earth</a:t>
            </a:r>
            <a:r>
              <a:rPr lang="fr-FR" sz="1600" dirty="0"/>
              <a:t> </a:t>
            </a:r>
            <a:r>
              <a:rPr lang="fr-FR" sz="1600" dirty="0" err="1"/>
              <a:t>neighbor</a:t>
            </a:r>
            <a:r>
              <a:rPr lang="fr-FR" sz="1600" dirty="0"/>
              <a:t> </a:t>
            </a:r>
            <a:r>
              <a:rPr lang="fr-FR" sz="1600" dirty="0" err="1"/>
              <a:t>is</a:t>
            </a:r>
            <a:r>
              <a:rPr lang="fr-FR" sz="1600" dirty="0"/>
              <a:t> </a:t>
            </a:r>
            <a:r>
              <a:rPr lang="fr-FR" sz="1600" dirty="0" err="1"/>
              <a:t>so</a:t>
            </a:r>
            <a:r>
              <a:rPr lang="fr-FR" sz="1600" dirty="0"/>
              <a:t> </a:t>
            </a:r>
            <a:r>
              <a:rPr lang="fr-FR" sz="1600" dirty="0" err="1"/>
              <a:t>different</a:t>
            </a:r>
            <a:r>
              <a:rPr lang="fr-FR" sz="1600" dirty="0"/>
              <a:t/>
            </a:r>
            <a:br>
              <a:rPr lang="fr-FR" sz="1600" dirty="0"/>
            </a:br>
            <a:r>
              <a:rPr lang="fr-FR" sz="1600" b="1" dirty="0"/>
              <a:t>- ESCAPE: </a:t>
            </a:r>
            <a:r>
              <a:rPr lang="fr-FR" sz="1600" b="1" dirty="0" err="1"/>
              <a:t>European</a:t>
            </a:r>
            <a:r>
              <a:rPr lang="fr-FR" sz="1600" b="1" dirty="0"/>
              <a:t> </a:t>
            </a:r>
            <a:r>
              <a:rPr lang="fr-FR" sz="1600" b="1" dirty="0" err="1"/>
              <a:t>SpaceCraft</a:t>
            </a:r>
            <a:r>
              <a:rPr lang="fr-FR" sz="1600" b="1" dirty="0"/>
              <a:t> for the </a:t>
            </a:r>
            <a:r>
              <a:rPr lang="fr-FR" sz="1600" b="1" dirty="0" err="1"/>
              <a:t>study</a:t>
            </a:r>
            <a:r>
              <a:rPr lang="fr-FR" sz="1600" b="1" dirty="0"/>
              <a:t> of </a:t>
            </a:r>
            <a:r>
              <a:rPr lang="fr-FR" sz="1600" b="1" dirty="0" err="1"/>
              <a:t>Atmospheric</a:t>
            </a:r>
            <a:r>
              <a:rPr lang="fr-FR" sz="1600" b="1" dirty="0"/>
              <a:t> </a:t>
            </a:r>
            <a:r>
              <a:rPr lang="fr-FR" sz="1600" b="1" dirty="0" err="1"/>
              <a:t>Particle</a:t>
            </a:r>
            <a:r>
              <a:rPr lang="fr-FR" sz="1600" b="1" dirty="0"/>
              <a:t> Escape</a:t>
            </a:r>
            <a:r>
              <a:rPr lang="fr-FR" sz="1600" dirty="0"/>
              <a:t/>
            </a:r>
            <a:br>
              <a:rPr lang="fr-FR" sz="1600" dirty="0"/>
            </a:br>
            <a:r>
              <a:rPr lang="fr-FR" sz="1600" dirty="0"/>
              <a:t>- GALILEO </a:t>
            </a:r>
            <a:r>
              <a:rPr lang="fr-FR" sz="1600" dirty="0" err="1"/>
              <a:t>Galilei</a:t>
            </a:r>
            <a:r>
              <a:rPr lang="fr-FR" sz="1600" dirty="0"/>
              <a:t> (GG): a mission to test the </a:t>
            </a:r>
            <a:r>
              <a:rPr lang="fr-FR" sz="1600" dirty="0" err="1"/>
              <a:t>founding</a:t>
            </a:r>
            <a:r>
              <a:rPr lang="fr-FR" sz="1600" dirty="0"/>
              <a:t> </a:t>
            </a:r>
            <a:r>
              <a:rPr lang="fr-FR" sz="1600" dirty="0" err="1"/>
              <a:t>pillar</a:t>
            </a:r>
            <a:r>
              <a:rPr lang="fr-FR" sz="1600" dirty="0"/>
              <a:t> of General </a:t>
            </a:r>
            <a:r>
              <a:rPr lang="fr-FR" sz="1600" dirty="0" err="1"/>
              <a:t>Relativity</a:t>
            </a:r>
            <a:r>
              <a:rPr lang="fr-FR" sz="1600" dirty="0"/>
              <a:t> to 10-17</a:t>
            </a:r>
            <a:br>
              <a:rPr lang="fr-FR" sz="1600" dirty="0"/>
            </a:br>
            <a:r>
              <a:rPr lang="fr-FR" sz="1600" dirty="0"/>
              <a:t>- CASTALIA: A mission to a Main Belt </a:t>
            </a:r>
            <a:r>
              <a:rPr lang="fr-FR" sz="1600" dirty="0" err="1"/>
              <a:t>Comet</a:t>
            </a:r>
            <a:r>
              <a:rPr lang="fr-FR" sz="1600" dirty="0"/>
              <a:t/>
            </a:r>
            <a:br>
              <a:rPr lang="fr-FR" sz="1600" dirty="0"/>
            </a:br>
            <a:r>
              <a:rPr lang="fr-FR" sz="1600" dirty="0"/>
              <a:t>- THESEUS:  </a:t>
            </a:r>
            <a:r>
              <a:rPr lang="fr-FR" sz="1600" dirty="0" err="1"/>
              <a:t>Transient</a:t>
            </a:r>
            <a:r>
              <a:rPr lang="fr-FR" sz="1600" dirty="0"/>
              <a:t> High </a:t>
            </a:r>
            <a:r>
              <a:rPr lang="fr-FR" sz="1600" dirty="0" err="1"/>
              <a:t>Energy</a:t>
            </a:r>
            <a:r>
              <a:rPr lang="fr-FR" sz="1600" dirty="0"/>
              <a:t> </a:t>
            </a:r>
            <a:r>
              <a:rPr lang="fr-FR" sz="1600" dirty="0" err="1"/>
              <a:t>Sky</a:t>
            </a:r>
            <a:r>
              <a:rPr lang="fr-FR" sz="1600" dirty="0"/>
              <a:t> and </a:t>
            </a:r>
            <a:r>
              <a:rPr lang="fr-FR" sz="1600" dirty="0" err="1"/>
              <a:t>Early</a:t>
            </a:r>
            <a:r>
              <a:rPr lang="fr-FR" sz="1600" dirty="0"/>
              <a:t> </a:t>
            </a:r>
            <a:r>
              <a:rPr lang="fr-FR" sz="1600" dirty="0" err="1"/>
              <a:t>Universe</a:t>
            </a:r>
            <a:r>
              <a:rPr lang="fr-FR" sz="1600" dirty="0"/>
              <a:t> </a:t>
            </a:r>
            <a:r>
              <a:rPr lang="fr-FR" sz="1600" dirty="0" err="1"/>
              <a:t>Surveyor</a:t>
            </a:r>
            <a:r>
              <a:rPr lang="fr-FR" sz="1600" dirty="0"/>
              <a:t/>
            </a:r>
            <a:br>
              <a:rPr lang="fr-FR" sz="1600" dirty="0"/>
            </a:br>
            <a:r>
              <a:rPr lang="fr-FR" sz="1600" dirty="0"/>
              <a:t>- SPICA: </a:t>
            </a:r>
            <a:r>
              <a:rPr lang="fr-FR" sz="1600" dirty="0" err="1"/>
              <a:t>Unveiling</a:t>
            </a:r>
            <a:r>
              <a:rPr lang="fr-FR" sz="1600" dirty="0"/>
              <a:t> the </a:t>
            </a:r>
            <a:r>
              <a:rPr lang="fr-FR" sz="1600" dirty="0" err="1"/>
              <a:t>obscured</a:t>
            </a:r>
            <a:r>
              <a:rPr lang="fr-FR" sz="1600" dirty="0"/>
              <a:t> </a:t>
            </a:r>
            <a:r>
              <a:rPr lang="fr-FR" sz="1600" dirty="0" err="1"/>
              <a:t>Universe</a:t>
            </a:r>
            <a:r>
              <a:rPr lang="fr-FR" sz="1600" dirty="0"/>
              <a:t/>
            </a:r>
            <a:br>
              <a:rPr lang="fr-FR" sz="1600" dirty="0"/>
            </a:br>
            <a:r>
              <a:rPr lang="fr-FR" sz="1600" dirty="0"/>
              <a:t>- ALFVEN: A mission to </a:t>
            </a:r>
            <a:r>
              <a:rPr lang="fr-FR" sz="1600" dirty="0" err="1"/>
              <a:t>study</a:t>
            </a:r>
            <a:r>
              <a:rPr lang="fr-FR" sz="1600" dirty="0"/>
              <a:t> </a:t>
            </a:r>
            <a:r>
              <a:rPr lang="fr-FR" sz="1600" dirty="0" err="1"/>
              <a:t>particle</a:t>
            </a:r>
            <a:r>
              <a:rPr lang="fr-FR" sz="1600" dirty="0"/>
              <a:t> </a:t>
            </a:r>
            <a:r>
              <a:rPr lang="fr-FR" sz="1600" dirty="0" err="1"/>
              <a:t>acceleration</a:t>
            </a:r>
            <a:r>
              <a:rPr lang="fr-FR" sz="1600" dirty="0"/>
              <a:t> in </a:t>
            </a:r>
            <a:r>
              <a:rPr lang="fr-FR" sz="1600" dirty="0" err="1"/>
              <a:t>strongly</a:t>
            </a:r>
            <a:r>
              <a:rPr lang="fr-FR" sz="1600" dirty="0"/>
              <a:t> </a:t>
            </a:r>
            <a:r>
              <a:rPr lang="fr-FR" sz="1600" dirty="0" err="1"/>
              <a:t>magnetized</a:t>
            </a:r>
            <a:r>
              <a:rPr lang="fr-FR" sz="1600" dirty="0"/>
              <a:t> plasmas</a:t>
            </a:r>
            <a:endParaRPr lang="en-US" dirty="0" smtClean="0">
              <a:cs typeface="Arial" panose="020B0604020202020204" pitchFamily="34" charset="0"/>
            </a:endParaRPr>
          </a:p>
        </p:txBody>
      </p:sp>
      <p:sp>
        <p:nvSpPr>
          <p:cNvPr id="31" name="Rectangle 32"/>
          <p:cNvSpPr txBox="1">
            <a:spLocks/>
          </p:cNvSpPr>
          <p:nvPr/>
        </p:nvSpPr>
        <p:spPr bwMode="auto">
          <a:xfrm>
            <a:off x="704850" y="35201"/>
            <a:ext cx="7877175" cy="1532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GB" altLang="fr-FR" sz="2800" b="1" dirty="0" smtClean="0">
                <a:solidFill>
                  <a:srgbClr val="0000FF"/>
                </a:solidFill>
                <a:latin typeface="Arial" charset="0"/>
                <a:ea typeface="ＭＳ Ｐゴシック" pitchFamily="34" charset="-128"/>
              </a:rPr>
              <a:t>M5 mission proposals </a:t>
            </a:r>
            <a:br>
              <a:rPr lang="en-GB" altLang="fr-FR" sz="2800" b="1" dirty="0" smtClean="0">
                <a:solidFill>
                  <a:srgbClr val="0000FF"/>
                </a:solidFill>
                <a:latin typeface="Arial" charset="0"/>
                <a:ea typeface="ＭＳ Ｐゴシック" pitchFamily="34" charset="-128"/>
              </a:rPr>
            </a:br>
            <a:r>
              <a:rPr lang="en-GB" altLang="fr-FR" sz="2800" b="1" dirty="0" smtClean="0">
                <a:solidFill>
                  <a:srgbClr val="0000FF"/>
                </a:solidFill>
                <a:latin typeface="Arial" charset="0"/>
                <a:ea typeface="ＭＳ Ｐゴシック" pitchFamily="34" charset="-128"/>
              </a:rPr>
              <a:t>that successfully passed the first technical and programmatic screening by ESA  </a:t>
            </a:r>
            <a:endParaRPr lang="en-GB" altLang="fr-FR" sz="2800" b="1" dirty="0" smtClean="0">
              <a:solidFill>
                <a:srgbClr val="0000FF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869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 bwMode="auto">
          <a:xfrm>
            <a:off x="170517" y="793394"/>
            <a:ext cx="8789418" cy="58905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tIns="108000" bIns="36000">
            <a:spAutoFit/>
          </a:bodyPr>
          <a:lstStyle/>
          <a:p>
            <a:pPr eaLnBrk="1" hangingPunct="1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dirty="0" smtClean="0">
                <a:solidFill>
                  <a:srgbClr val="000099"/>
                </a:solidFill>
                <a:cs typeface="Arial" panose="020B0604020202020204" pitchFamily="34" charset="0"/>
              </a:rPr>
              <a:t>How </a:t>
            </a:r>
            <a:r>
              <a:rPr lang="en-US" b="1" dirty="0">
                <a:solidFill>
                  <a:srgbClr val="000099"/>
                </a:solidFill>
                <a:cs typeface="Arial" panose="020B0604020202020204" pitchFamily="34" charset="0"/>
              </a:rPr>
              <a:t>and at what rate is Earth slowly losing its atmosphere to space?</a:t>
            </a:r>
          </a:p>
          <a:p>
            <a:pPr eaLnBrk="1" hangingPunct="1">
              <a:lnSpc>
                <a:spcPts val="2000"/>
              </a:lnSpc>
              <a:spcBef>
                <a:spcPts val="1200"/>
              </a:spcBef>
              <a:defRPr/>
            </a:pPr>
            <a:r>
              <a:rPr lang="en-US" sz="1400" b="1" dirty="0">
                <a:cs typeface="Arial" panose="020B0604020202020204" pitchFamily="34" charset="0"/>
              </a:rPr>
              <a:t>1.  Build a quantitative and comprehensive picture for 500-2000 km altitudes</a:t>
            </a:r>
          </a:p>
          <a:p>
            <a:pPr marL="285750" indent="-285750" eaLnBrk="1" hangingPunct="1">
              <a:lnSpc>
                <a:spcPts val="2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cs typeface="Arial" panose="020B0604020202020204" pitchFamily="34" charset="0"/>
              </a:rPr>
              <a:t>Determine </a:t>
            </a:r>
            <a:r>
              <a:rPr lang="en-US" sz="1400" b="1" dirty="0">
                <a:cs typeface="Arial" panose="020B0604020202020204" pitchFamily="34" charset="0"/>
              </a:rPr>
              <a:t>exospheric</a:t>
            </a:r>
            <a:r>
              <a:rPr lang="en-US" sz="1400" dirty="0">
                <a:cs typeface="Arial" panose="020B0604020202020204" pitchFamily="34" charset="0"/>
              </a:rPr>
              <a:t> altitude density profiles and temperature profile </a:t>
            </a:r>
            <a:r>
              <a:rPr lang="en-US" sz="1400" b="1" dirty="0">
                <a:cs typeface="Arial" panose="020B0604020202020204" pitchFamily="34" charset="0"/>
              </a:rPr>
              <a:t>as a function of different drivers </a:t>
            </a:r>
            <a:r>
              <a:rPr lang="en-US" sz="1400" dirty="0">
                <a:cs typeface="Arial" panose="020B0604020202020204" pitchFamily="34" charset="0"/>
              </a:rPr>
              <a:t>such as </a:t>
            </a:r>
            <a:r>
              <a:rPr lang="en-US" sz="1400" b="1" dirty="0">
                <a:cs typeface="Arial" panose="020B0604020202020204" pitchFamily="34" charset="0"/>
              </a:rPr>
              <a:t>solar EUV, solar wind and geomagnetic conditions</a:t>
            </a:r>
            <a:r>
              <a:rPr lang="en-US" sz="1400" dirty="0">
                <a:cs typeface="Arial" panose="020B0604020202020204" pitchFamily="34" charset="0"/>
              </a:rPr>
              <a:t>.</a:t>
            </a:r>
          </a:p>
          <a:p>
            <a:pPr marL="285750" indent="-285750" eaLnBrk="1" hangingPunct="1">
              <a:lnSpc>
                <a:spcPts val="2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cs typeface="Arial" panose="020B0604020202020204" pitchFamily="34" charset="0"/>
              </a:rPr>
              <a:t>Establish </a:t>
            </a:r>
            <a:r>
              <a:rPr lang="en-US" sz="1400" b="1" dirty="0">
                <a:cs typeface="Arial" panose="020B0604020202020204" pitchFamily="34" charset="0"/>
              </a:rPr>
              <a:t>isotope ratios </a:t>
            </a:r>
            <a:r>
              <a:rPr lang="en-US" sz="1400" dirty="0">
                <a:cs typeface="Arial" panose="020B0604020202020204" pitchFamily="34" charset="0"/>
              </a:rPr>
              <a:t>for both </a:t>
            </a:r>
            <a:r>
              <a:rPr lang="en-US" sz="1400" b="1" dirty="0">
                <a:cs typeface="Arial" panose="020B0604020202020204" pitchFamily="34" charset="0"/>
              </a:rPr>
              <a:t>neutrals and ions </a:t>
            </a:r>
            <a:r>
              <a:rPr lang="en-US" sz="1400" dirty="0">
                <a:cs typeface="Arial" panose="020B0604020202020204" pitchFamily="34" charset="0"/>
              </a:rPr>
              <a:t>and compare them with those found at the Earth's surface and in other solar system objects. </a:t>
            </a:r>
          </a:p>
          <a:p>
            <a:pPr marL="285750" indent="-285750" eaLnBrk="1" hangingPunct="1">
              <a:lnSpc>
                <a:spcPts val="2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cs typeface="Arial" panose="020B0604020202020204" pitchFamily="34" charset="0"/>
              </a:rPr>
              <a:t>Determine </a:t>
            </a:r>
            <a:r>
              <a:rPr lang="en-US" sz="1400" b="1" dirty="0">
                <a:cs typeface="Arial" panose="020B0604020202020204" pitchFamily="34" charset="0"/>
              </a:rPr>
              <a:t>exospheric altitude profiles of ion/neutral ratios </a:t>
            </a:r>
            <a:r>
              <a:rPr lang="en-US" sz="1400" dirty="0">
                <a:cs typeface="Arial" panose="020B0604020202020204" pitchFamily="34" charset="0"/>
              </a:rPr>
              <a:t>and estimate </a:t>
            </a:r>
            <a:r>
              <a:rPr lang="en-US" sz="1400" dirty="0" err="1">
                <a:cs typeface="Arial" panose="020B0604020202020204" pitchFamily="34" charset="0"/>
              </a:rPr>
              <a:t>ionisation</a:t>
            </a:r>
            <a:r>
              <a:rPr lang="en-US" sz="1400" dirty="0">
                <a:cs typeface="Arial" panose="020B0604020202020204" pitchFamily="34" charset="0"/>
              </a:rPr>
              <a:t> / </a:t>
            </a:r>
            <a:r>
              <a:rPr lang="en-US" sz="1400" dirty="0" err="1">
                <a:cs typeface="Arial" panose="020B0604020202020204" pitchFamily="34" charset="0"/>
              </a:rPr>
              <a:t>neutralisation</a:t>
            </a:r>
            <a:r>
              <a:rPr lang="en-US" sz="1400" dirty="0">
                <a:cs typeface="Arial" panose="020B0604020202020204" pitchFamily="34" charset="0"/>
              </a:rPr>
              <a:t> efficiencies.</a:t>
            </a:r>
          </a:p>
          <a:p>
            <a:pPr marL="285750" indent="-285750" eaLnBrk="1" hangingPunct="1">
              <a:lnSpc>
                <a:spcPts val="2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cs typeface="Arial" panose="020B0604020202020204" pitchFamily="34" charset="0"/>
              </a:rPr>
              <a:t>Measure </a:t>
            </a:r>
            <a:r>
              <a:rPr lang="en-US" sz="1400" b="1" dirty="0">
                <a:cs typeface="Arial" panose="020B0604020202020204" pitchFamily="34" charset="0"/>
              </a:rPr>
              <a:t>temporal and spatial variations </a:t>
            </a:r>
            <a:r>
              <a:rPr lang="en-US" sz="1400" dirty="0">
                <a:cs typeface="Arial" panose="020B0604020202020204" pitchFamily="34" charset="0"/>
              </a:rPr>
              <a:t>of the density of </a:t>
            </a:r>
            <a:r>
              <a:rPr lang="en-US" sz="1400" b="1" dirty="0">
                <a:cs typeface="Arial" panose="020B0604020202020204" pitchFamily="34" charset="0"/>
              </a:rPr>
              <a:t>major exospheric species</a:t>
            </a:r>
            <a:r>
              <a:rPr lang="en-US" sz="1400" dirty="0">
                <a:cs typeface="Arial" panose="020B0604020202020204" pitchFamily="34" charset="0"/>
              </a:rPr>
              <a:t>.</a:t>
            </a:r>
          </a:p>
          <a:p>
            <a:pPr marL="285750" indent="-285750" eaLnBrk="1" hangingPunct="1">
              <a:lnSpc>
                <a:spcPts val="2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cs typeface="Arial" panose="020B0604020202020204" pitchFamily="34" charset="0"/>
              </a:rPr>
              <a:t>Correlate such </a:t>
            </a:r>
            <a:r>
              <a:rPr lang="en-US" sz="1400" b="1" dirty="0">
                <a:cs typeface="Arial" panose="020B0604020202020204" pitchFamily="34" charset="0"/>
              </a:rPr>
              <a:t>variability</a:t>
            </a:r>
            <a:r>
              <a:rPr lang="en-US" sz="1400" dirty="0">
                <a:cs typeface="Arial" panose="020B0604020202020204" pitchFamily="34" charset="0"/>
              </a:rPr>
              <a:t> with upper atmosphere parameters, and with different incident energies when </a:t>
            </a:r>
            <a:r>
              <a:rPr lang="en-US" sz="1400" b="1" dirty="0">
                <a:cs typeface="Arial" panose="020B0604020202020204" pitchFamily="34" charset="0"/>
              </a:rPr>
              <a:t>particle precipitation </a:t>
            </a:r>
            <a:r>
              <a:rPr lang="en-US" sz="1400" dirty="0">
                <a:cs typeface="Arial" panose="020B0604020202020204" pitchFamily="34" charset="0"/>
              </a:rPr>
              <a:t>is present.</a:t>
            </a:r>
          </a:p>
          <a:p>
            <a:pPr eaLnBrk="1" hangingPunct="1">
              <a:lnSpc>
                <a:spcPts val="2000"/>
              </a:lnSpc>
              <a:spcBef>
                <a:spcPts val="1200"/>
              </a:spcBef>
              <a:defRPr/>
            </a:pPr>
            <a:r>
              <a:rPr lang="en-US" sz="1400" b="1" dirty="0">
                <a:cs typeface="Arial" panose="020B0604020202020204" pitchFamily="34" charset="0"/>
              </a:rPr>
              <a:t>2. Determine the dominant escape mechanisms, and their dependence on the </a:t>
            </a:r>
            <a:r>
              <a:rPr lang="en-US" sz="1400" b="1" dirty="0" smtClean="0">
                <a:cs typeface="Arial" panose="020B0604020202020204" pitchFamily="34" charset="0"/>
              </a:rPr>
              <a:t>drivers</a:t>
            </a:r>
            <a:endParaRPr lang="en-US" sz="1400" b="1" dirty="0">
              <a:cs typeface="Arial" panose="020B0604020202020204" pitchFamily="34" charset="0"/>
            </a:endParaRPr>
          </a:p>
          <a:p>
            <a:pPr marL="285750" indent="-285750" eaLnBrk="1" hangingPunct="1">
              <a:lnSpc>
                <a:spcPts val="2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cs typeface="Arial" panose="020B0604020202020204" pitchFamily="34" charset="0"/>
              </a:rPr>
              <a:t>Estimate </a:t>
            </a:r>
            <a:r>
              <a:rPr lang="en-US" sz="1400" b="1" dirty="0">
                <a:cs typeface="Arial" panose="020B0604020202020204" pitchFamily="34" charset="0"/>
              </a:rPr>
              <a:t>thermal escape flux </a:t>
            </a:r>
            <a:r>
              <a:rPr lang="en-US" sz="1400" dirty="0">
                <a:cs typeface="Arial" panose="020B0604020202020204" pitchFamily="34" charset="0"/>
              </a:rPr>
              <a:t>for neutral and ion species </a:t>
            </a:r>
            <a:r>
              <a:rPr lang="en-US" sz="1400" b="1" dirty="0">
                <a:cs typeface="Arial" panose="020B0604020202020204" pitchFamily="34" charset="0"/>
              </a:rPr>
              <a:t>for different conditions</a:t>
            </a:r>
            <a:r>
              <a:rPr lang="en-US" sz="1400" dirty="0">
                <a:cs typeface="Arial" panose="020B0604020202020204" pitchFamily="34" charset="0"/>
              </a:rPr>
              <a:t>.</a:t>
            </a:r>
          </a:p>
          <a:p>
            <a:pPr marL="285750" indent="-285750" eaLnBrk="1" hangingPunct="1">
              <a:lnSpc>
                <a:spcPts val="2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cs typeface="Arial" panose="020B0604020202020204" pitchFamily="34" charset="0"/>
              </a:rPr>
              <a:t>Estimate the </a:t>
            </a:r>
            <a:r>
              <a:rPr lang="en-US" sz="1400" b="1" dirty="0">
                <a:cs typeface="Arial" panose="020B0604020202020204" pitchFamily="34" charset="0"/>
              </a:rPr>
              <a:t>prevailing escape mechanisms </a:t>
            </a:r>
            <a:r>
              <a:rPr lang="en-US" sz="1400" dirty="0">
                <a:cs typeface="Arial" panose="020B0604020202020204" pitchFamily="34" charset="0"/>
              </a:rPr>
              <a:t>and the relative importance of thermal or non-thermal escape </a:t>
            </a:r>
            <a:r>
              <a:rPr lang="en-US" sz="1400" b="1" dirty="0">
                <a:cs typeface="Arial" panose="020B0604020202020204" pitchFamily="34" charset="0"/>
              </a:rPr>
              <a:t>for different driver conditions</a:t>
            </a:r>
            <a:r>
              <a:rPr lang="en-US" sz="1400" dirty="0">
                <a:cs typeface="Arial" panose="020B0604020202020204" pitchFamily="34" charset="0"/>
              </a:rPr>
              <a:t>.</a:t>
            </a:r>
          </a:p>
          <a:p>
            <a:pPr marL="285750" indent="-285750" eaLnBrk="1" hangingPunct="1">
              <a:lnSpc>
                <a:spcPts val="2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cs typeface="Arial" panose="020B0604020202020204" pitchFamily="34" charset="0"/>
              </a:rPr>
              <a:t>Estimate the </a:t>
            </a:r>
            <a:r>
              <a:rPr lang="en-US" sz="1400" b="1" dirty="0">
                <a:cs typeface="Arial" panose="020B0604020202020204" pitchFamily="34" charset="0"/>
              </a:rPr>
              <a:t>response</a:t>
            </a:r>
            <a:r>
              <a:rPr lang="en-US" sz="1400" dirty="0">
                <a:cs typeface="Arial" panose="020B0604020202020204" pitchFamily="34" charset="0"/>
              </a:rPr>
              <a:t> of the </a:t>
            </a:r>
            <a:r>
              <a:rPr lang="en-US" sz="1400" dirty="0" err="1">
                <a:cs typeface="Arial" panose="020B0604020202020204" pitchFamily="34" charset="0"/>
              </a:rPr>
              <a:t>ionisation</a:t>
            </a:r>
            <a:r>
              <a:rPr lang="en-US" sz="1400" dirty="0">
                <a:cs typeface="Arial" panose="020B0604020202020204" pitchFamily="34" charset="0"/>
              </a:rPr>
              <a:t> / </a:t>
            </a:r>
            <a:r>
              <a:rPr lang="en-US" sz="1400" dirty="0" err="1">
                <a:cs typeface="Arial" panose="020B0604020202020204" pitchFamily="34" charset="0"/>
              </a:rPr>
              <a:t>neutralisation</a:t>
            </a:r>
            <a:r>
              <a:rPr lang="en-US" sz="1400" dirty="0">
                <a:cs typeface="Arial" panose="020B0604020202020204" pitchFamily="34" charset="0"/>
              </a:rPr>
              <a:t> efficiencies, isotope fractionation and the N/O ratio </a:t>
            </a:r>
            <a:r>
              <a:rPr lang="en-US" sz="1400" b="1" dirty="0">
                <a:cs typeface="Arial" panose="020B0604020202020204" pitchFamily="34" charset="0"/>
              </a:rPr>
              <a:t>to different drivers</a:t>
            </a:r>
            <a:r>
              <a:rPr lang="en-US" sz="1400" dirty="0">
                <a:cs typeface="Arial" panose="020B0604020202020204" pitchFamily="34" charset="0"/>
              </a:rPr>
              <a:t>.</a:t>
            </a:r>
          </a:p>
          <a:p>
            <a:pPr marL="285750" indent="-285750" eaLnBrk="1" hangingPunct="1">
              <a:lnSpc>
                <a:spcPts val="2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cs typeface="Arial" panose="020B0604020202020204" pitchFamily="34" charset="0"/>
              </a:rPr>
              <a:t>Estimate the </a:t>
            </a:r>
            <a:r>
              <a:rPr lang="en-US" sz="1400" b="1" dirty="0">
                <a:cs typeface="Arial" panose="020B0604020202020204" pitchFamily="34" charset="0"/>
              </a:rPr>
              <a:t>degree of recirculation of plasma </a:t>
            </a:r>
            <a:r>
              <a:rPr lang="en-US" sz="1400" dirty="0">
                <a:cs typeface="Arial" panose="020B0604020202020204" pitchFamily="34" charset="0"/>
              </a:rPr>
              <a:t>after it has left the ionosphere</a:t>
            </a:r>
            <a:r>
              <a:rPr lang="en-US" sz="1400" dirty="0" smtClean="0">
                <a:cs typeface="Arial" panose="020B0604020202020204" pitchFamily="34" charset="0"/>
              </a:rPr>
              <a:t>.</a:t>
            </a:r>
            <a:endParaRPr lang="fr-FR" sz="1600" dirty="0">
              <a:cs typeface="Arial" panose="020B0604020202020204" pitchFamily="34" charset="0"/>
            </a:endParaRPr>
          </a:p>
        </p:txBody>
      </p:sp>
      <p:sp>
        <p:nvSpPr>
          <p:cNvPr id="31" name="Rectangle 32"/>
          <p:cNvSpPr txBox="1">
            <a:spLocks/>
          </p:cNvSpPr>
          <p:nvPr/>
        </p:nvSpPr>
        <p:spPr bwMode="auto">
          <a:xfrm>
            <a:off x="704850" y="35202"/>
            <a:ext cx="78771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fr-FR" altLang="fr-FR" sz="2800" b="1" dirty="0" smtClean="0">
                <a:solidFill>
                  <a:srgbClr val="0000FF"/>
                </a:solidFill>
                <a:latin typeface="Arial" charset="0"/>
                <a:ea typeface="ＭＳ Ｐゴシック" pitchFamily="34" charset="-128"/>
              </a:rPr>
              <a:t>ESCAPE Scientific Objectives</a:t>
            </a:r>
            <a:endParaRPr lang="fr-FR" altLang="fr-FR" sz="2800" b="1" dirty="0" smtClean="0">
              <a:solidFill>
                <a:srgbClr val="0000FF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469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 bwMode="auto">
          <a:xfrm>
            <a:off x="3302308" y="84368"/>
            <a:ext cx="5724301" cy="4098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tIns="90000" bIns="72000">
            <a:spAutoFit/>
          </a:bodyPr>
          <a:lstStyle/>
          <a:p>
            <a:pPr algn="ctr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1600" dirty="0" smtClean="0">
                <a:cs typeface="Arial" panose="020B0604020202020204" pitchFamily="34" charset="0"/>
              </a:rPr>
              <a:t>How and at what rate is Earth slowly losing its atmosphere</a:t>
            </a:r>
          </a:p>
        </p:txBody>
      </p:sp>
      <p:sp>
        <p:nvSpPr>
          <p:cNvPr id="31" name="Rectangle 32"/>
          <p:cNvSpPr txBox="1">
            <a:spLocks/>
          </p:cNvSpPr>
          <p:nvPr/>
        </p:nvSpPr>
        <p:spPr bwMode="auto">
          <a:xfrm>
            <a:off x="-9525" y="139977"/>
            <a:ext cx="3240504" cy="1317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GB" altLang="fr-FR" sz="2800" b="1" dirty="0" smtClean="0">
                <a:solidFill>
                  <a:srgbClr val="0000FF"/>
                </a:solidFill>
                <a:latin typeface="Arial" charset="0"/>
                <a:ea typeface="ＭＳ Ｐゴシック" pitchFamily="34" charset="-128"/>
              </a:rPr>
              <a:t>ESCAPE objectives are interdisciplinary </a:t>
            </a:r>
            <a:endParaRPr lang="en-GB" altLang="fr-FR" sz="2800" b="1" dirty="0" smtClean="0">
              <a:solidFill>
                <a:srgbClr val="0000FF"/>
              </a:solidFill>
              <a:ea typeface="ＭＳ Ｐゴシック" pitchFamily="34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427" y="469544"/>
            <a:ext cx="2511182" cy="1987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763" y="3476598"/>
            <a:ext cx="2576657" cy="3260725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3" name="Connecteur droit 2"/>
          <p:cNvCxnSpPr/>
          <p:nvPr/>
        </p:nvCxnSpPr>
        <p:spPr>
          <a:xfrm>
            <a:off x="6515427" y="2457450"/>
            <a:ext cx="780723" cy="2181225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H="1">
            <a:off x="7620001" y="2457450"/>
            <a:ext cx="1406608" cy="2181225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957340" y="6377003"/>
            <a:ext cx="3510898" cy="3698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eaLnBrk="1" hangingPunct="1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dirty="0">
                <a:cs typeface="Arial" panose="020B0604020202020204" pitchFamily="34" charset="0"/>
              </a:rPr>
              <a:t>Magnetosphere-ionosphere coupling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4257675" y="2670934"/>
            <a:ext cx="2066727" cy="2789482"/>
            <a:chOff x="-1971675" y="-1611286"/>
            <a:chExt cx="2066727" cy="2789482"/>
          </a:xfrm>
        </p:grpSpPr>
        <p:pic>
          <p:nvPicPr>
            <p:cNvPr id="10" name="Imag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71675" y="-287847"/>
              <a:ext cx="2057400" cy="1466043"/>
            </a:xfrm>
            <a:prstGeom prst="rect">
              <a:avLst/>
            </a:prstGeom>
            <a:noFill/>
            <a:ln w="15875">
              <a:solidFill>
                <a:schemeClr val="tx2">
                  <a:lumMod val="20000"/>
                  <a:lumOff val="8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-1962348" y="-1611286"/>
              <a:ext cx="2057400" cy="132343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 eaLnBrk="1" hangingPunct="1"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en-US" sz="1600" dirty="0">
                  <a:cs typeface="Arial" panose="020B0604020202020204" pitchFamily="34" charset="0"/>
                </a:rPr>
                <a:t>Implications for habitability: </a:t>
              </a:r>
              <a:r>
                <a:rPr lang="en-US" sz="1600" dirty="0" smtClean="0">
                  <a:cs typeface="Arial" panose="020B0604020202020204" pitchFamily="34" charset="0"/>
                </a:rPr>
                <a:t/>
              </a:r>
              <a:br>
                <a:rPr lang="en-US" sz="1600" dirty="0" smtClean="0">
                  <a:cs typeface="Arial" panose="020B0604020202020204" pitchFamily="34" charset="0"/>
                </a:rPr>
              </a:br>
              <a:r>
                <a:rPr lang="en-US" sz="1600" dirty="0" smtClean="0">
                  <a:cs typeface="Arial" panose="020B0604020202020204" pitchFamily="34" charset="0"/>
                </a:rPr>
                <a:t>nitrogen &amp; oxygen are essential elements </a:t>
              </a:r>
              <a:r>
                <a:rPr lang="en-US" sz="1600" dirty="0">
                  <a:cs typeface="Arial" panose="020B0604020202020204" pitchFamily="34" charset="0"/>
                </a:rPr>
                <a:t>for life</a:t>
              </a:r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219075" y="1961947"/>
            <a:ext cx="3822304" cy="4350063"/>
            <a:chOff x="219075" y="1809547"/>
            <a:chExt cx="3822304" cy="4350063"/>
          </a:xfrm>
        </p:grpSpPr>
        <p:grpSp>
          <p:nvGrpSpPr>
            <p:cNvPr id="6" name="Groupe 5"/>
            <p:cNvGrpSpPr/>
            <p:nvPr/>
          </p:nvGrpSpPr>
          <p:grpSpPr>
            <a:xfrm>
              <a:off x="219075" y="1809547"/>
              <a:ext cx="3822304" cy="3980218"/>
              <a:chOff x="2143125" y="1642860"/>
              <a:chExt cx="3822304" cy="3980218"/>
            </a:xfrm>
          </p:grpSpPr>
          <p:pic>
            <p:nvPicPr>
              <p:cNvPr id="18" name="Picture 4" descr="atmosphere-composition-history.jp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43125" y="2470940"/>
                <a:ext cx="3822304" cy="3152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" name="Rectangle 4"/>
              <p:cNvSpPr/>
              <p:nvPr/>
            </p:nvSpPr>
            <p:spPr>
              <a:xfrm>
                <a:off x="2143125" y="1642860"/>
                <a:ext cx="3822304" cy="83099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dirty="0">
                    <a:cs typeface="Arial" panose="020B0604020202020204" pitchFamily="34" charset="0"/>
                  </a:rPr>
                  <a:t>History of the Earth's atmospheric composition over a long </a:t>
                </a:r>
                <a:r>
                  <a:rPr lang="en-US" sz="1600" dirty="0" smtClean="0">
                    <a:cs typeface="Arial" panose="020B0604020202020204" pitchFamily="34" charset="0"/>
                  </a:rPr>
                  <a:t/>
                </a:r>
                <a:br>
                  <a:rPr lang="en-US" sz="1600" dirty="0" smtClean="0">
                    <a:cs typeface="Arial" panose="020B0604020202020204" pitchFamily="34" charset="0"/>
                  </a:rPr>
                </a:br>
                <a:r>
                  <a:rPr lang="en-US" sz="1600" dirty="0" smtClean="0">
                    <a:cs typeface="Arial" panose="020B0604020202020204" pitchFamily="34" charset="0"/>
                  </a:rPr>
                  <a:t>(</a:t>
                </a:r>
                <a:r>
                  <a:rPr lang="en-US" sz="1600" dirty="0">
                    <a:cs typeface="Arial" panose="020B0604020202020204" pitchFamily="34" charset="0"/>
                  </a:rPr>
                  <a:t>geological scale) time period</a:t>
                </a:r>
                <a:endParaRPr lang="en-GB" sz="1600" dirty="0"/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224219" y="5789765"/>
              <a:ext cx="3817160" cy="36984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 eaLnBrk="1" hangingPunct="1">
                <a:lnSpc>
                  <a:spcPts val="2400"/>
                </a:lnSpc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en-US" sz="1600" dirty="0">
                  <a:cs typeface="Arial" panose="020B0604020202020204" pitchFamily="34" charset="0"/>
                </a:rPr>
                <a:t>Evolution of planetary atmospheres</a:t>
              </a:r>
            </a:p>
          </p:txBody>
        </p:sp>
      </p:grp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653" y="469543"/>
            <a:ext cx="3215703" cy="1400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856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92" name="Group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2338602"/>
              </p:ext>
            </p:extLst>
          </p:nvPr>
        </p:nvGraphicFramePr>
        <p:xfrm>
          <a:off x="103189" y="591230"/>
          <a:ext cx="8924925" cy="6034416"/>
        </p:xfrm>
        <a:graphic>
          <a:graphicData uri="http://schemas.openxmlformats.org/drawingml/2006/table">
            <a:tbl>
              <a:tblPr/>
              <a:tblGrid>
                <a:gridCol w="2163518"/>
                <a:gridCol w="2422769"/>
                <a:gridCol w="4338638"/>
              </a:tblGrid>
              <a:tr h="35342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Type / </a:t>
                      </a:r>
                      <a:r>
                        <a:rPr kumimoji="0" lang="en-GB" sz="1800" b="1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decection</a:t>
                      </a:r>
                      <a:endParaRPr kumimoji="0" lang="en-GB" sz="18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694" marB="456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Mechanism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/>
                          <a:ea typeface="ＭＳ Ｐゴシック" charset="-128"/>
                          <a:cs typeface="Calibri"/>
                        </a:rPr>
                        <a:t>Explanation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917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thermal, neutral</a:t>
                      </a:r>
                    </a:p>
                  </a:txBody>
                  <a:tcPr marT="45694" marB="4569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Jeans escape</a:t>
                      </a:r>
                    </a:p>
                  </a:txBody>
                  <a:tcPr marT="45694" marB="456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-128"/>
                          <a:cs typeface="Calibri"/>
                        </a:rPr>
                        <a:t>Thermal tail exceeds the escape velocity</a:t>
                      </a:r>
                    </a:p>
                  </a:txBody>
                  <a:tcPr marT="45694" marB="456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917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non-thermal, neutral</a:t>
                      </a:r>
                    </a:p>
                  </a:txBody>
                  <a:tcPr marT="45694" marB="4569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Charge exchange</a:t>
                      </a:r>
                    </a:p>
                  </a:txBody>
                  <a:tcPr marT="45694" marB="456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lang="en-GB" sz="1800" baseline="0" dirty="0" smtClean="0">
                          <a:effectLst/>
                          <a:latin typeface="+mn-lt"/>
                          <a:cs typeface="Calibri"/>
                        </a:rPr>
                        <a:t>Heavy (trapped) ions </a:t>
                      </a:r>
                      <a:r>
                        <a:rPr lang="en-GB" sz="1800" dirty="0" smtClean="0">
                          <a:effectLst/>
                          <a:latin typeface="+mn-lt"/>
                          <a:cs typeface="Calibri"/>
                        </a:rPr>
                        <a:t>collide with atoms</a:t>
                      </a:r>
                      <a:endParaRPr kumimoji="0" lang="en-GB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 charset="-128"/>
                        <a:cs typeface="Calibri"/>
                      </a:endParaRPr>
                    </a:p>
                  </a:txBody>
                  <a:tcPr marT="45694" marB="456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917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thermal, neutral</a:t>
                      </a:r>
                    </a:p>
                  </a:txBody>
                  <a:tcPr marT="45694" marB="4569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Momentum exchange</a:t>
                      </a:r>
                    </a:p>
                  </a:txBody>
                  <a:tcPr marT="45694" marB="456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-128"/>
                          <a:cs typeface="Calibri"/>
                        </a:rPr>
                        <a:t>Light </a:t>
                      </a:r>
                      <a:r>
                        <a:rPr lang="en-GB" sz="1800" dirty="0" smtClean="0">
                          <a:effectLst/>
                          <a:latin typeface="+mn-lt"/>
                          <a:cs typeface="Calibri"/>
                        </a:rPr>
                        <a:t>neutrals</a:t>
                      </a:r>
                      <a:r>
                        <a:rPr lang="en-GB" sz="1800" baseline="0" dirty="0" smtClean="0">
                          <a:effectLst/>
                          <a:latin typeface="+mn-lt"/>
                          <a:cs typeface="Calibri"/>
                        </a:rPr>
                        <a:t> </a:t>
                      </a:r>
                      <a:r>
                        <a:rPr lang="en-GB" sz="1800" dirty="0" smtClean="0">
                          <a:effectLst/>
                          <a:latin typeface="+mn-lt"/>
                          <a:cs typeface="Calibri"/>
                        </a:rPr>
                        <a:t>collide with heavy molecules</a:t>
                      </a:r>
                      <a:endParaRPr kumimoji="0" lang="en-GB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 charset="-128"/>
                        <a:cs typeface="Calibri"/>
                      </a:endParaRPr>
                    </a:p>
                  </a:txBody>
                  <a:tcPr marT="45694" marB="456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210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thermal, neutral/ion</a:t>
                      </a:r>
                    </a:p>
                  </a:txBody>
                  <a:tcPr marT="45694" marB="4569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Hydrodynamic blow off</a:t>
                      </a:r>
                    </a:p>
                  </a:txBody>
                  <a:tcPr marT="45694" marB="456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-128"/>
                          <a:cs typeface="Calibri"/>
                        </a:rPr>
                        <a:t>Same as solar wind formation mechanism</a:t>
                      </a:r>
                    </a:p>
                  </a:txBody>
                  <a:tcPr marT="45694" marB="456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6392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chemical, neutral/ion</a:t>
                      </a:r>
                    </a:p>
                  </a:txBody>
                  <a:tcPr marT="45694" marB="4569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Photochemical heating</a:t>
                      </a:r>
                    </a:p>
                  </a:txBody>
                  <a:tcPr marT="45694" marB="456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-128"/>
                          <a:cs typeface="Calibri"/>
                        </a:rPr>
                        <a:t>Release of e.g. recombination energy of the </a:t>
                      </a:r>
                      <a:br>
                        <a:rPr kumimoji="0" lang="en-GB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-128"/>
                          <a:cs typeface="Calibri"/>
                        </a:rPr>
                      </a:br>
                      <a:r>
                        <a:rPr kumimoji="0" lang="en-GB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-128"/>
                          <a:cs typeface="Calibri"/>
                        </a:rPr>
                        <a:t>excited state that accelerates the atom</a:t>
                      </a:r>
                    </a:p>
                  </a:txBody>
                  <a:tcPr marT="45694" marB="456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6392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thermal &amp; </a:t>
                      </a:r>
                      <a:br>
                        <a:rPr kumimoji="0" lang="en-GB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</a:br>
                      <a:r>
                        <a:rPr kumimoji="0" lang="en-GB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non-thermal, ion</a:t>
                      </a:r>
                    </a:p>
                  </a:txBody>
                  <a:tcPr marT="45694" marB="4569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Ion pickup</a:t>
                      </a:r>
                    </a:p>
                  </a:txBody>
                  <a:tcPr marT="45694" marB="456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-128"/>
                          <a:cs typeface="Calibri"/>
                        </a:rPr>
                        <a:t>Ions that are newly exposed to solar wind are removed by the solar wind </a:t>
                      </a:r>
                      <a:r>
                        <a:rPr kumimoji="0" lang="en-GB" sz="18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-128"/>
                          <a:cs typeface="Calibri"/>
                        </a:rPr>
                        <a:t>ExB</a:t>
                      </a:r>
                      <a:endParaRPr kumimoji="0" lang="en-GB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 charset="-128"/>
                        <a:cs typeface="Calibri"/>
                      </a:endParaRPr>
                    </a:p>
                  </a:txBody>
                  <a:tcPr marT="45694" marB="456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6392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GB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non-thermal, ion</a:t>
                      </a:r>
                    </a:p>
                  </a:txBody>
                  <a:tcPr marT="45694" marB="4569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Atmospheric sputtering</a:t>
                      </a:r>
                    </a:p>
                  </a:txBody>
                  <a:tcPr marT="45694" marB="456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lang="en-GB" sz="1800" dirty="0" smtClean="0">
                          <a:effectLst/>
                          <a:latin typeface="Calibri"/>
                          <a:cs typeface="Calibri"/>
                        </a:rPr>
                        <a:t>The </a:t>
                      </a:r>
                      <a:r>
                        <a:rPr lang="en-GB" sz="1800" kern="1200" dirty="0" smtClean="0">
                          <a:effectLst/>
                          <a:latin typeface="Calibri"/>
                          <a:cs typeface="Calibri"/>
                        </a:rPr>
                        <a:t>energetic ions/atoms interact with the upper atmospheric molecules/atoms/ions</a:t>
                      </a:r>
                      <a:endParaRPr kumimoji="0" lang="en-GB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 charset="-128"/>
                        <a:cs typeface="Calibri"/>
                      </a:endParaRPr>
                    </a:p>
                  </a:txBody>
                  <a:tcPr marT="45694" marB="456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29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non-thermal, ion</a:t>
                      </a:r>
                    </a:p>
                  </a:txBody>
                  <a:tcPr marT="45694" marB="4569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Large-scale momentum transfer &amp; instabilities</a:t>
                      </a:r>
                    </a:p>
                  </a:txBody>
                  <a:tcPr marT="45694" marB="456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-128"/>
                          <a:cs typeface="Calibri"/>
                        </a:rPr>
                        <a:t>Solar wind dynamic pressure and EM forces push the planetary plasma anti-sunward</a:t>
                      </a:r>
                    </a:p>
                  </a:txBody>
                  <a:tcPr marT="45694" marB="456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2827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non-thermal, ion</a:t>
                      </a:r>
                    </a:p>
                  </a:txBody>
                  <a:tcPr marT="45694" marB="4569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Ion </a:t>
                      </a:r>
                      <a:r>
                        <a:rPr kumimoji="0" lang="en-GB" sz="1800" b="1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energisation</a:t>
                      </a:r>
                      <a:r>
                        <a:rPr kumimoji="0" lang="en-GB" sz="1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by EM waves and E</a:t>
                      </a:r>
                      <a:r>
                        <a:rPr kumimoji="0" lang="en-GB" sz="1800" b="1" i="0" u="none" strike="noStrike" cap="none" normalizeH="0" baseline="-25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//</a:t>
                      </a:r>
                      <a:endParaRPr kumimoji="0" lang="en-GB" sz="18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694" marB="456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-128"/>
                          <a:cs typeface="Calibri"/>
                        </a:rPr>
                        <a:t>EM disturbances / static E-fields energise ions, by e.g. the ion cyclotron resonance</a:t>
                      </a:r>
                    </a:p>
                  </a:txBody>
                  <a:tcPr marT="45694" marB="456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6392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GB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non-thermal, ion</a:t>
                      </a:r>
                    </a:p>
                  </a:txBody>
                  <a:tcPr marT="45694" marB="4569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GB" sz="1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Plasmaspheric wind, plasmaspheric plumes</a:t>
                      </a:r>
                    </a:p>
                  </a:txBody>
                  <a:tcPr marT="45694" marB="456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-128"/>
                          <a:cs typeface="Calibri"/>
                        </a:rPr>
                        <a:t>Plasma instabilities near the </a:t>
                      </a:r>
                      <a:r>
                        <a:rPr kumimoji="0" lang="en-GB" sz="18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-128"/>
                          <a:cs typeface="Calibri"/>
                        </a:rPr>
                        <a:t>plasmapause</a:t>
                      </a:r>
                      <a:endParaRPr kumimoji="0" lang="en-GB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 charset="-128"/>
                        <a:cs typeface="Calibri"/>
                      </a:endParaRPr>
                    </a:p>
                  </a:txBody>
                  <a:tcPr marT="45694" marB="456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917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GB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non-thermal, ion</a:t>
                      </a:r>
                    </a:p>
                  </a:txBody>
                  <a:tcPr marT="45694" marB="4569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Boundary shadowing</a:t>
                      </a:r>
                    </a:p>
                  </a:txBody>
                  <a:tcPr marT="45694" marB="456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-128"/>
                          <a:cs typeface="Calibri"/>
                        </a:rPr>
                        <a:t>Drifting ions overshoot the magnetopause</a:t>
                      </a:r>
                    </a:p>
                  </a:txBody>
                  <a:tcPr marT="45694" marB="456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216" name="Rectangle 69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578941"/>
          </a:xfrm>
        </p:spPr>
        <p:txBody>
          <a:bodyPr/>
          <a:lstStyle/>
          <a:p>
            <a:r>
              <a:rPr lang="en-US" altLang="fr-FR" sz="2800" b="1" dirty="0" smtClean="0">
                <a:solidFill>
                  <a:srgbClr val="0000FF"/>
                </a:solidFill>
                <a:ea typeface="ＭＳ Ｐゴシック" pitchFamily="34" charset="-128"/>
              </a:rPr>
              <a:t>Escape Mechanisms of Heavy Ions/Neutrals</a:t>
            </a:r>
          </a:p>
        </p:txBody>
      </p:sp>
      <p:sp>
        <p:nvSpPr>
          <p:cNvPr id="2" name="Rectangle 1"/>
          <p:cNvSpPr/>
          <p:nvPr/>
        </p:nvSpPr>
        <p:spPr>
          <a:xfrm>
            <a:off x="103189" y="905170"/>
            <a:ext cx="8915401" cy="2152601"/>
          </a:xfrm>
          <a:prstGeom prst="rect">
            <a:avLst/>
          </a:prstGeom>
          <a:solidFill>
            <a:schemeClr val="accent1">
              <a:alpha val="20000"/>
            </a:schemeClr>
          </a:solidFill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87314" y="2425419"/>
            <a:ext cx="8931276" cy="4187940"/>
          </a:xfrm>
          <a:prstGeom prst="rect">
            <a:avLst/>
          </a:prstGeom>
          <a:solidFill>
            <a:srgbClr val="FF8B8B">
              <a:alpha val="20000"/>
            </a:srgbClr>
          </a:solidFill>
          <a:ln w="25400">
            <a:solidFill>
              <a:srgbClr val="FF8B8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219" name="ZoneTexte 2"/>
          <p:cNvSpPr txBox="1">
            <a:spLocks noChangeArrowheads="1"/>
          </p:cNvSpPr>
          <p:nvPr/>
        </p:nvSpPr>
        <p:spPr bwMode="auto">
          <a:xfrm rot="-5400000">
            <a:off x="8194676" y="1270002"/>
            <a:ext cx="1266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r-FR" sz="2000" b="1">
                <a:solidFill>
                  <a:srgbClr val="0070C0"/>
                </a:solidFill>
                <a:latin typeface="Arial" pitchFamily="34" charset="0"/>
              </a:rPr>
              <a:t>neutrals</a:t>
            </a:r>
          </a:p>
        </p:txBody>
      </p:sp>
      <p:sp>
        <p:nvSpPr>
          <p:cNvPr id="7220" name="ZoneTexte 6"/>
          <p:cNvSpPr txBox="1">
            <a:spLocks noChangeArrowheads="1"/>
          </p:cNvSpPr>
          <p:nvPr/>
        </p:nvSpPr>
        <p:spPr bwMode="auto">
          <a:xfrm rot="-5400000">
            <a:off x="8248650" y="5862638"/>
            <a:ext cx="1266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r-FR" sz="2000" b="1">
                <a:solidFill>
                  <a:srgbClr val="FF0000"/>
                </a:solidFill>
                <a:latin typeface="Arial" pitchFamily="34" charset="0"/>
              </a:rPr>
              <a:t>ions</a:t>
            </a:r>
          </a:p>
        </p:txBody>
      </p:sp>
    </p:spTree>
    <p:extLst>
      <p:ext uri="{BB962C8B-B14F-4D97-AF65-F5344CB8AC3E}">
        <p14:creationId xmlns:p14="http://schemas.microsoft.com/office/powerpoint/2010/main" val="374796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92" name="Group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131289"/>
              </p:ext>
            </p:extLst>
          </p:nvPr>
        </p:nvGraphicFramePr>
        <p:xfrm>
          <a:off x="100015" y="608013"/>
          <a:ext cx="8924924" cy="6020988"/>
        </p:xfrm>
        <a:graphic>
          <a:graphicData uri="http://schemas.openxmlformats.org/drawingml/2006/table">
            <a:tbl>
              <a:tblPr/>
              <a:tblGrid>
                <a:gridCol w="2134210"/>
                <a:gridCol w="2520462"/>
                <a:gridCol w="2588846"/>
                <a:gridCol w="1681406"/>
              </a:tblGrid>
              <a:tr h="357917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Type</a:t>
                      </a:r>
                    </a:p>
                  </a:txBody>
                  <a:tcPr marT="45694" marB="456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Mechanism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Where?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GB" sz="1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∆v for same T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917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thermal, neutral</a:t>
                      </a:r>
                    </a:p>
                  </a:txBody>
                  <a:tcPr marT="45694" marB="4569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Jeans escape</a:t>
                      </a:r>
                    </a:p>
                  </a:txBody>
                  <a:tcPr marT="45694" marB="456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Calibri"/>
                          <a:cs typeface="Calibri"/>
                        </a:rPr>
                        <a:t>exobase</a:t>
                      </a:r>
                      <a:r>
                        <a:rPr lang="en-GB" sz="1800" baseline="0" dirty="0" smtClean="0">
                          <a:effectLst/>
                          <a:latin typeface="Calibri"/>
                          <a:cs typeface="Calibri"/>
                        </a:rPr>
                        <a:t> (</a:t>
                      </a:r>
                      <a:r>
                        <a:rPr lang="en-GB" sz="1800" dirty="0" smtClean="0">
                          <a:effectLst/>
                          <a:latin typeface="Calibri"/>
                          <a:cs typeface="Calibri"/>
                        </a:rPr>
                        <a:t>M&gt;E≥V</a:t>
                      </a:r>
                      <a:r>
                        <a:rPr lang="en-GB" sz="1800" baseline="0" dirty="0" smtClean="0">
                          <a:effectLst/>
                          <a:latin typeface="Calibri"/>
                          <a:cs typeface="Calibri"/>
                        </a:rPr>
                        <a:t>)</a:t>
                      </a:r>
                      <a:endParaRPr lang="en-GB" sz="1800" dirty="0" smtClean="0">
                        <a:effectLst/>
                        <a:latin typeface="Calibri"/>
                        <a:cs typeface="Calibri"/>
                      </a:endParaRPr>
                    </a:p>
                  </a:txBody>
                  <a:tcPr marL="68601" marR="686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 err="1" smtClean="0">
                          <a:effectLst/>
                        </a:rPr>
                        <a:t>exp</a:t>
                      </a:r>
                      <a:r>
                        <a:rPr lang="en-GB" sz="1800" dirty="0" smtClean="0">
                          <a:effectLst/>
                        </a:rPr>
                        <a:t>()</a:t>
                      </a:r>
                      <a:endParaRPr lang="en-US" sz="1800" dirty="0">
                        <a:effectLst/>
                        <a:latin typeface="Times"/>
                        <a:ea typeface="ＭＳ 明朝"/>
                        <a:cs typeface="Times New Roman"/>
                      </a:endParaRPr>
                    </a:p>
                  </a:txBody>
                  <a:tcPr marL="68601" marR="686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71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non-thermal, neutral</a:t>
                      </a:r>
                    </a:p>
                  </a:txBody>
                  <a:tcPr marT="45694" marB="4569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Charge exchange</a:t>
                      </a:r>
                    </a:p>
                  </a:txBody>
                  <a:tcPr marT="45694" marB="456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Calibri"/>
                          <a:cs typeface="Calibri"/>
                        </a:rPr>
                        <a:t>above mirror altitude </a:t>
                      </a:r>
                      <a:r>
                        <a:rPr lang="en-GB" sz="1800" baseline="0" dirty="0" smtClean="0">
                          <a:effectLst/>
                          <a:latin typeface="Calibri"/>
                          <a:cs typeface="Calibri"/>
                        </a:rPr>
                        <a:t>(</a:t>
                      </a:r>
                      <a:r>
                        <a:rPr lang="en-GB" sz="1800" dirty="0" smtClean="0">
                          <a:effectLst/>
                          <a:latin typeface="Calibri"/>
                          <a:cs typeface="Calibri"/>
                        </a:rPr>
                        <a:t>E</a:t>
                      </a:r>
                      <a:r>
                        <a:rPr lang="en-GB" sz="1800" baseline="0" dirty="0" smtClean="0">
                          <a:effectLst/>
                          <a:latin typeface="Calibri"/>
                          <a:cs typeface="Calibri"/>
                        </a:rPr>
                        <a:t>)</a:t>
                      </a:r>
                      <a:endParaRPr lang="en-GB" sz="1800" dirty="0" smtClean="0">
                        <a:effectLst/>
                        <a:latin typeface="Calibri"/>
                        <a:cs typeface="Calibri"/>
                      </a:endParaRPr>
                    </a:p>
                  </a:txBody>
                  <a:tcPr marL="68601" marR="686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</a:rPr>
                        <a:t>m</a:t>
                      </a:r>
                      <a:r>
                        <a:rPr lang="en-GB" sz="2400" baseline="30000" dirty="0" smtClean="0">
                          <a:effectLst/>
                        </a:rPr>
                        <a:t>0</a:t>
                      </a:r>
                      <a:endParaRPr lang="en-US" sz="2400" baseline="30000" dirty="0">
                        <a:effectLst/>
                        <a:latin typeface="Times"/>
                        <a:ea typeface="ＭＳ 明朝"/>
                        <a:cs typeface="Times New Roman"/>
                      </a:endParaRPr>
                    </a:p>
                  </a:txBody>
                  <a:tcPr marL="68601" marR="686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72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thermal, neutral</a:t>
                      </a:r>
                    </a:p>
                  </a:txBody>
                  <a:tcPr marT="45694" marB="4569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Momentum exchange</a:t>
                      </a:r>
                    </a:p>
                  </a:txBody>
                  <a:tcPr marT="45694" marB="456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Calibri"/>
                          <a:cs typeface="Calibri"/>
                        </a:rPr>
                        <a:t>above exobase</a:t>
                      </a:r>
                      <a:r>
                        <a:rPr lang="en-GB" sz="1800" baseline="0" dirty="0" smtClean="0">
                          <a:effectLst/>
                          <a:latin typeface="Calibri"/>
                          <a:cs typeface="Calibri"/>
                        </a:rPr>
                        <a:t> (</a:t>
                      </a:r>
                      <a:r>
                        <a:rPr lang="en-GB" sz="1800" dirty="0" smtClean="0">
                          <a:effectLst/>
                          <a:latin typeface="Calibri"/>
                          <a:cs typeface="Calibri"/>
                        </a:rPr>
                        <a:t>M&gt;V</a:t>
                      </a:r>
                      <a:r>
                        <a:rPr lang="en-GB" sz="1800" baseline="0" dirty="0" smtClean="0">
                          <a:effectLst/>
                          <a:latin typeface="Calibri"/>
                          <a:cs typeface="Calibri"/>
                        </a:rPr>
                        <a:t>)</a:t>
                      </a:r>
                      <a:endParaRPr lang="en-GB" sz="1800" dirty="0" smtClean="0">
                        <a:effectLst/>
                        <a:latin typeface="Calibri"/>
                        <a:cs typeface="Calibri"/>
                      </a:endParaRPr>
                    </a:p>
                  </a:txBody>
                  <a:tcPr marL="68601" marR="686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</a:rPr>
                        <a:t>m</a:t>
                      </a:r>
                      <a:r>
                        <a:rPr lang="en-GB" sz="2400" baseline="30000" dirty="0" smtClean="0">
                          <a:effectLst/>
                        </a:rPr>
                        <a:t>0</a:t>
                      </a:r>
                      <a:endParaRPr lang="en-US" sz="2400" baseline="30000" dirty="0">
                        <a:effectLst/>
                        <a:latin typeface="Times"/>
                        <a:ea typeface="ＭＳ 明朝"/>
                        <a:cs typeface="Times New Roman"/>
                      </a:endParaRPr>
                    </a:p>
                  </a:txBody>
                  <a:tcPr marL="68601" marR="686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652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thermal, neutral/ion</a:t>
                      </a:r>
                    </a:p>
                  </a:txBody>
                  <a:tcPr marT="45694" marB="4569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Hydrodynamic blow off</a:t>
                      </a:r>
                    </a:p>
                  </a:txBody>
                  <a:tcPr marT="45694" marB="456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Calibri"/>
                          <a:cs typeface="Calibri"/>
                        </a:rPr>
                        <a:t>near</a:t>
                      </a:r>
                      <a:r>
                        <a:rPr lang="en-GB" sz="1800" baseline="0" dirty="0" smtClean="0">
                          <a:effectLst/>
                          <a:latin typeface="Calibri"/>
                          <a:cs typeface="Calibri"/>
                        </a:rPr>
                        <a:t> exobase </a:t>
                      </a:r>
                      <a:r>
                        <a:rPr lang="en-GB" sz="1800" dirty="0" smtClean="0">
                          <a:effectLst/>
                          <a:latin typeface="Calibri"/>
                          <a:cs typeface="Calibri"/>
                        </a:rPr>
                        <a:t>(ancient,</a:t>
                      </a:r>
                      <a:r>
                        <a:rPr lang="en-GB" sz="1800" baseline="0" dirty="0" smtClean="0">
                          <a:effectLst/>
                          <a:latin typeface="Calibri"/>
                          <a:cs typeface="Calibri"/>
                        </a:rPr>
                        <a:t> all</a:t>
                      </a:r>
                      <a:r>
                        <a:rPr lang="en-GB" sz="1800" dirty="0" smtClean="0">
                          <a:effectLst/>
                          <a:latin typeface="Calibri"/>
                          <a:cs typeface="Calibri"/>
                        </a:rPr>
                        <a:t>)</a:t>
                      </a:r>
                      <a:endParaRPr lang="en-US" sz="1800" dirty="0" smtClean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601" marR="686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</a:rPr>
                        <a:t>m</a:t>
                      </a:r>
                      <a:r>
                        <a:rPr lang="en-GB" sz="2400" baseline="30000" dirty="0" smtClean="0">
                          <a:effectLst/>
                        </a:rPr>
                        <a:t>-0.5</a:t>
                      </a:r>
                      <a:r>
                        <a:rPr lang="en-GB" sz="2400" dirty="0" smtClean="0">
                          <a:effectLst/>
                        </a:rPr>
                        <a:t> </a:t>
                      </a:r>
                      <a:r>
                        <a:rPr lang="en-GB" sz="1800" dirty="0" smtClean="0">
                          <a:effectLst/>
                        </a:rPr>
                        <a:t>to</a:t>
                      </a:r>
                      <a:r>
                        <a:rPr lang="en-GB" sz="2400" dirty="0" smtClean="0">
                          <a:effectLst/>
                        </a:rPr>
                        <a:t> m</a:t>
                      </a:r>
                      <a:r>
                        <a:rPr lang="en-GB" sz="2400" baseline="30000" dirty="0" smtClean="0">
                          <a:effectLst/>
                        </a:rPr>
                        <a:t>0</a:t>
                      </a:r>
                      <a:endParaRPr lang="en-US" sz="2400" baseline="30000" dirty="0">
                        <a:effectLst/>
                        <a:latin typeface="Times"/>
                        <a:ea typeface="ＭＳ 明朝"/>
                        <a:cs typeface="Times New Roman"/>
                      </a:endParaRPr>
                    </a:p>
                  </a:txBody>
                  <a:tcPr marL="68601" marR="686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277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chemical, neutral/ion</a:t>
                      </a:r>
                    </a:p>
                  </a:txBody>
                  <a:tcPr marT="45694" marB="4569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Photochemical heating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Calibri"/>
                          <a:cs typeface="Calibri"/>
                        </a:rPr>
                        <a:t>exosphere</a:t>
                      </a:r>
                      <a:r>
                        <a:rPr lang="en-GB" sz="1800" baseline="0" dirty="0" smtClean="0"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en-GB" sz="1800" dirty="0" smtClean="0">
                          <a:effectLst/>
                          <a:latin typeface="Calibri"/>
                          <a:cs typeface="Calibri"/>
                        </a:rPr>
                        <a:t>(M&gt;V~E)</a:t>
                      </a:r>
                      <a:endParaRPr lang="en-US" sz="1800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601" marR="686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</a:rPr>
                        <a:t>m</a:t>
                      </a:r>
                      <a:r>
                        <a:rPr lang="en-GB" sz="2400" baseline="30000" dirty="0" smtClean="0">
                          <a:effectLst/>
                        </a:rPr>
                        <a:t>-</a:t>
                      </a:r>
                      <a:r>
                        <a:rPr lang="en-GB" sz="2400" baseline="30000" dirty="0">
                          <a:effectLst/>
                        </a:rPr>
                        <a:t>0.5</a:t>
                      </a:r>
                      <a:endParaRPr lang="en-US" sz="2400" baseline="30000" dirty="0">
                        <a:effectLst/>
                        <a:latin typeface="Times"/>
                        <a:ea typeface="ＭＳ 明朝"/>
                        <a:cs typeface="Times New Roman"/>
                      </a:endParaRPr>
                    </a:p>
                  </a:txBody>
                  <a:tcPr marL="68601" marR="686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6392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thermal &amp; </a:t>
                      </a:r>
                      <a:br>
                        <a:rPr kumimoji="0" lang="en-GB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</a:br>
                      <a:r>
                        <a:rPr kumimoji="0" lang="en-GB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non-thermal, ion</a:t>
                      </a:r>
                    </a:p>
                  </a:txBody>
                  <a:tcPr marT="45694" marB="4569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Ion pickup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aseline="0" dirty="0" smtClean="0">
                          <a:effectLst/>
                          <a:latin typeface="Calibri"/>
                          <a:cs typeface="Calibri"/>
                        </a:rPr>
                        <a:t>outer exosphere </a:t>
                      </a:r>
                      <a:r>
                        <a:rPr lang="en-GB" sz="1800" dirty="0" smtClean="0">
                          <a:effectLst/>
                          <a:latin typeface="Calibri"/>
                          <a:cs typeface="Calibri"/>
                        </a:rPr>
                        <a:t>(M, V) </a:t>
                      </a:r>
                      <a:endParaRPr lang="en-US" sz="1800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601" marR="686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</a:rPr>
                        <a:t>m</a:t>
                      </a:r>
                      <a:r>
                        <a:rPr lang="en-GB" sz="2400" baseline="30000" dirty="0" smtClean="0">
                          <a:effectLst/>
                        </a:rPr>
                        <a:t>0</a:t>
                      </a:r>
                      <a:endParaRPr lang="en-US" sz="2400" baseline="30000" dirty="0">
                        <a:effectLst/>
                        <a:latin typeface="Times"/>
                        <a:ea typeface="ＭＳ 明朝"/>
                        <a:cs typeface="Times New Roman"/>
                      </a:endParaRPr>
                    </a:p>
                  </a:txBody>
                  <a:tcPr marL="68601" marR="686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6392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GB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non-thermal, ion</a:t>
                      </a:r>
                    </a:p>
                  </a:txBody>
                  <a:tcPr marT="45694" marB="4569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Atmospheric sputtering</a:t>
                      </a:r>
                    </a:p>
                  </a:txBody>
                  <a:tcPr marT="45694" marB="456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Calibri"/>
                          <a:cs typeface="Calibri"/>
                        </a:rPr>
                        <a:t>around and above exobase</a:t>
                      </a:r>
                      <a:r>
                        <a:rPr lang="en-GB" sz="1800" baseline="0" dirty="0" smtClean="0"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800" dirty="0" smtClean="0">
                          <a:effectLst/>
                          <a:latin typeface="Calibri"/>
                          <a:cs typeface="Calibri"/>
                        </a:rPr>
                        <a:t>(M, V&gt;E)</a:t>
                      </a:r>
                      <a:endParaRPr lang="en-US" sz="1800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601" marR="686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</a:rPr>
                        <a:t>m</a:t>
                      </a:r>
                      <a:r>
                        <a:rPr lang="en-GB" sz="2400" baseline="30000" dirty="0" smtClean="0">
                          <a:effectLst/>
                        </a:rPr>
                        <a:t>0</a:t>
                      </a:r>
                      <a:endParaRPr lang="en-US" sz="2400" baseline="30000" dirty="0">
                        <a:effectLst/>
                        <a:latin typeface="Times"/>
                        <a:ea typeface="ＭＳ 明朝"/>
                        <a:cs typeface="Times New Roman"/>
                      </a:endParaRPr>
                    </a:p>
                  </a:txBody>
                  <a:tcPr marL="68601" marR="686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29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non-thermal, ion</a:t>
                      </a:r>
                    </a:p>
                  </a:txBody>
                  <a:tcPr marT="45694" marB="4569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Large-scale momentum transfer &amp; instabilities</a:t>
                      </a:r>
                    </a:p>
                  </a:txBody>
                  <a:tcPr marT="45694" marB="456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/>
                          <a:cs typeface="Calibri"/>
                        </a:rPr>
                        <a:t>magnetospheric </a:t>
                      </a:r>
                      <a:r>
                        <a:rPr lang="en-GB" sz="1800" dirty="0" smtClean="0">
                          <a:effectLst/>
                          <a:latin typeface="Calibri"/>
                          <a:cs typeface="Calibri"/>
                        </a:rPr>
                        <a:t>boundary</a:t>
                      </a:r>
                      <a:r>
                        <a:rPr lang="en-GB" sz="1800" baseline="0" dirty="0" smtClean="0"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en-GB" sz="1800" dirty="0" smtClean="0">
                          <a:effectLst/>
                          <a:latin typeface="Calibri"/>
                          <a:cs typeface="Calibri"/>
                        </a:rPr>
                        <a:t>(E&gt;M~V)</a:t>
                      </a:r>
                      <a:endParaRPr lang="en-US" sz="1800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601" marR="686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</a:rPr>
                        <a:t>m</a:t>
                      </a:r>
                      <a:r>
                        <a:rPr lang="en-GB" sz="2400" baseline="30000" dirty="0" smtClean="0">
                          <a:effectLst/>
                        </a:rPr>
                        <a:t>0</a:t>
                      </a:r>
                      <a:endParaRPr lang="en-US" sz="2400" baseline="30000" dirty="0">
                        <a:effectLst/>
                        <a:latin typeface="Times"/>
                        <a:ea typeface="ＭＳ 明朝"/>
                        <a:cs typeface="Times New Roman"/>
                      </a:endParaRPr>
                    </a:p>
                  </a:txBody>
                  <a:tcPr marL="68601" marR="686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2827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non-thermal, ion</a:t>
                      </a:r>
                    </a:p>
                  </a:txBody>
                  <a:tcPr marT="45694" marB="4569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Ion </a:t>
                      </a:r>
                      <a:r>
                        <a:rPr kumimoji="0" lang="en-GB" sz="1800" b="1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energisation</a:t>
                      </a:r>
                      <a:r>
                        <a:rPr kumimoji="0" lang="en-GB" sz="1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by EM waves and E</a:t>
                      </a:r>
                      <a:r>
                        <a:rPr kumimoji="0" lang="en-GB" sz="1800" b="1" i="0" u="none" strike="noStrike" cap="none" normalizeH="0" baseline="-25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//</a:t>
                      </a:r>
                      <a:endParaRPr kumimoji="0" lang="en-GB" sz="18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694" marB="456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Calibri"/>
                          <a:cs typeface="Calibri"/>
                        </a:rPr>
                        <a:t>upper</a:t>
                      </a:r>
                      <a:r>
                        <a:rPr lang="en-GB" sz="1800" baseline="0" dirty="0" smtClean="0">
                          <a:effectLst/>
                          <a:latin typeface="Calibri"/>
                          <a:cs typeface="Calibri"/>
                        </a:rPr>
                        <a:t> ionosphere  &amp; </a:t>
                      </a:r>
                      <a:r>
                        <a:rPr lang="en-GB" sz="1800" dirty="0" smtClean="0">
                          <a:effectLst/>
                          <a:latin typeface="Calibri"/>
                          <a:cs typeface="Calibri"/>
                        </a:rPr>
                        <a:t>magnetosphere</a:t>
                      </a:r>
                      <a:r>
                        <a:rPr lang="en-GB" sz="1800" baseline="0" dirty="0" smtClean="0"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en-GB" sz="1800" dirty="0" smtClean="0">
                          <a:effectLst/>
                          <a:latin typeface="Calibri"/>
                          <a:cs typeface="Calibri"/>
                        </a:rPr>
                        <a:t>(E&gt;M&gt;V)  </a:t>
                      </a:r>
                      <a:endParaRPr lang="en-US" sz="1800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601" marR="686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</a:rPr>
                        <a:t>?</a:t>
                      </a:r>
                      <a:endParaRPr lang="en-US" sz="2400" baseline="30000" dirty="0">
                        <a:effectLst/>
                        <a:latin typeface="Times"/>
                        <a:ea typeface="ＭＳ 明朝"/>
                        <a:cs typeface="Times New Roman"/>
                      </a:endParaRPr>
                    </a:p>
                  </a:txBody>
                  <a:tcPr marL="68601" marR="686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6392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GB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non-thermal, ion</a:t>
                      </a:r>
                    </a:p>
                  </a:txBody>
                  <a:tcPr marT="45694" marB="4569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GB" sz="1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Plasmaspheric wind, plasmaspheric plumes</a:t>
                      </a:r>
                    </a:p>
                  </a:txBody>
                  <a:tcPr marT="45694" marB="456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err="1" smtClean="0">
                          <a:effectLst/>
                          <a:latin typeface="Calibri"/>
                          <a:cs typeface="Calibri"/>
                        </a:rPr>
                        <a:t>plasmasphere</a:t>
                      </a:r>
                      <a:r>
                        <a:rPr lang="en-GB" sz="1800" dirty="0" smtClean="0">
                          <a:effectLst/>
                          <a:latin typeface="Calibri"/>
                          <a:cs typeface="Calibri"/>
                        </a:rPr>
                        <a:t> (E&gt;M~V)</a:t>
                      </a:r>
                      <a:endParaRPr lang="en-US" sz="1800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601" marR="686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</a:rPr>
                        <a:t>m</a:t>
                      </a:r>
                      <a:r>
                        <a:rPr lang="en-GB" sz="2400" baseline="30000" dirty="0" smtClean="0">
                          <a:effectLst/>
                        </a:rPr>
                        <a:t>0</a:t>
                      </a:r>
                      <a:endParaRPr lang="en-US" sz="2400" baseline="30000" dirty="0">
                        <a:effectLst/>
                        <a:latin typeface="Times"/>
                        <a:ea typeface="ＭＳ 明朝"/>
                        <a:cs typeface="Times New Roman"/>
                      </a:endParaRPr>
                    </a:p>
                  </a:txBody>
                  <a:tcPr marL="68601" marR="686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917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GB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non-thermal, ion</a:t>
                      </a:r>
                    </a:p>
                  </a:txBody>
                  <a:tcPr marT="45694" marB="4569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Boundary shadowing</a:t>
                      </a:r>
                    </a:p>
                  </a:txBody>
                  <a:tcPr marT="45694" marB="456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/>
                          <a:cs typeface="Calibri"/>
                        </a:rPr>
                        <a:t>ring current </a:t>
                      </a:r>
                      <a:r>
                        <a:rPr lang="en-GB" sz="1800" dirty="0" smtClean="0">
                          <a:effectLst/>
                          <a:latin typeface="Calibri"/>
                          <a:cs typeface="Calibri"/>
                        </a:rPr>
                        <a:t>(E)</a:t>
                      </a:r>
                      <a:endParaRPr lang="en-US" sz="1800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601" marR="686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>
                          <a:effectLst/>
                        </a:rPr>
                        <a:t>m</a:t>
                      </a:r>
                      <a:r>
                        <a:rPr lang="en-GB" sz="2400" baseline="30000" dirty="0" smtClean="0">
                          <a:effectLst/>
                        </a:rPr>
                        <a:t>0</a:t>
                      </a:r>
                      <a:r>
                        <a:rPr lang="en-US" sz="1800" baseline="0" dirty="0" smtClean="0">
                          <a:effectLst/>
                        </a:rPr>
                        <a:t> </a:t>
                      </a:r>
                      <a:endParaRPr lang="en-US" sz="2400" baseline="30000" dirty="0" smtClean="0">
                        <a:effectLst/>
                        <a:latin typeface="Times"/>
                        <a:ea typeface="ＭＳ 明朝"/>
                        <a:cs typeface="Times New Roman"/>
                      </a:endParaRPr>
                    </a:p>
                  </a:txBody>
                  <a:tcPr marL="68601" marR="686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216" name="Rectangle 69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608013"/>
          </a:xfrm>
        </p:spPr>
        <p:txBody>
          <a:bodyPr/>
          <a:lstStyle/>
          <a:p>
            <a:r>
              <a:rPr lang="en-US" altLang="fr-FR" sz="2800" b="1" dirty="0" smtClean="0">
                <a:solidFill>
                  <a:srgbClr val="0000FF"/>
                </a:solidFill>
                <a:ea typeface="ＭＳ Ｐゴシック" pitchFamily="34" charset="-128"/>
              </a:rPr>
              <a:t>Escape Mechanisms (continued)</a:t>
            </a:r>
          </a:p>
        </p:txBody>
      </p:sp>
      <p:sp>
        <p:nvSpPr>
          <p:cNvPr id="2" name="Rectangle 1"/>
          <p:cNvSpPr/>
          <p:nvPr/>
        </p:nvSpPr>
        <p:spPr>
          <a:xfrm>
            <a:off x="100015" y="948825"/>
            <a:ext cx="8896351" cy="2118468"/>
          </a:xfrm>
          <a:prstGeom prst="rect">
            <a:avLst/>
          </a:prstGeom>
          <a:solidFill>
            <a:schemeClr val="accent1">
              <a:alpha val="20000"/>
            </a:schemeClr>
          </a:solidFill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00015" y="2041524"/>
            <a:ext cx="8886581" cy="4587477"/>
          </a:xfrm>
          <a:prstGeom prst="rect">
            <a:avLst/>
          </a:prstGeom>
          <a:solidFill>
            <a:srgbClr val="FF8B8B">
              <a:alpha val="20000"/>
            </a:srgbClr>
          </a:solidFill>
          <a:ln w="25400">
            <a:solidFill>
              <a:srgbClr val="FF8B8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219" name="ZoneTexte 2"/>
          <p:cNvSpPr txBox="1">
            <a:spLocks noChangeArrowheads="1"/>
          </p:cNvSpPr>
          <p:nvPr/>
        </p:nvSpPr>
        <p:spPr bwMode="auto">
          <a:xfrm rot="-5400000">
            <a:off x="8162927" y="1279525"/>
            <a:ext cx="1266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r-FR" sz="2000" b="1">
                <a:solidFill>
                  <a:srgbClr val="0070C0"/>
                </a:solidFill>
                <a:latin typeface="Arial" pitchFamily="34" charset="0"/>
              </a:rPr>
              <a:t>neutrals</a:t>
            </a:r>
          </a:p>
        </p:txBody>
      </p:sp>
      <p:sp>
        <p:nvSpPr>
          <p:cNvPr id="7220" name="ZoneTexte 6"/>
          <p:cNvSpPr txBox="1">
            <a:spLocks noChangeArrowheads="1"/>
          </p:cNvSpPr>
          <p:nvPr/>
        </p:nvSpPr>
        <p:spPr bwMode="auto">
          <a:xfrm rot="-5400000">
            <a:off x="8207377" y="5872162"/>
            <a:ext cx="1266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r-FR" sz="2000" b="1">
                <a:solidFill>
                  <a:srgbClr val="FF0000"/>
                </a:solidFill>
                <a:latin typeface="Arial" pitchFamily="34" charset="0"/>
              </a:rPr>
              <a:t>ions</a:t>
            </a:r>
          </a:p>
        </p:txBody>
      </p:sp>
    </p:spTree>
    <p:extLst>
      <p:ext uri="{BB962C8B-B14F-4D97-AF65-F5344CB8AC3E}">
        <p14:creationId xmlns:p14="http://schemas.microsoft.com/office/powerpoint/2010/main" val="250725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2"/>
          <p:cNvSpPr txBox="1">
            <a:spLocks/>
          </p:cNvSpPr>
          <p:nvPr/>
        </p:nvSpPr>
        <p:spPr bwMode="auto">
          <a:xfrm>
            <a:off x="704850" y="65088"/>
            <a:ext cx="787717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800" b="1">
                <a:solidFill>
                  <a:srgbClr val="0000FF"/>
                </a:solidFill>
                <a:latin typeface="Arial" charset="0"/>
              </a:rPr>
              <a:t>Satellite Architecture and Orbit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800" b="1">
                <a:solidFill>
                  <a:srgbClr val="0000FF"/>
                </a:solidFill>
                <a:latin typeface="Arial" charset="0"/>
              </a:rPr>
              <a:t>Driven by Scientific Objectives</a:t>
            </a:r>
            <a:endParaRPr lang="fr-FR" altLang="fr-FR" sz="2800" b="1">
              <a:solidFill>
                <a:srgbClr val="0000FF"/>
              </a:solidFill>
            </a:endParaRPr>
          </a:p>
        </p:txBody>
      </p:sp>
      <p:grpSp>
        <p:nvGrpSpPr>
          <p:cNvPr id="3075" name="Groupe 3"/>
          <p:cNvGrpSpPr>
            <a:grpSpLocks/>
          </p:cNvGrpSpPr>
          <p:nvPr/>
        </p:nvGrpSpPr>
        <p:grpSpPr bwMode="auto">
          <a:xfrm>
            <a:off x="4467225" y="1508125"/>
            <a:ext cx="4606925" cy="3379788"/>
            <a:chOff x="4467780" y="1508126"/>
            <a:chExt cx="4606989" cy="3379162"/>
          </a:xfrm>
        </p:grpSpPr>
        <p:grpSp>
          <p:nvGrpSpPr>
            <p:cNvPr id="3079" name="Groupe 5"/>
            <p:cNvGrpSpPr>
              <a:grpSpLocks/>
            </p:cNvGrpSpPr>
            <p:nvPr/>
          </p:nvGrpSpPr>
          <p:grpSpPr bwMode="auto">
            <a:xfrm>
              <a:off x="4549426" y="1508126"/>
              <a:ext cx="4525343" cy="3379162"/>
              <a:chOff x="11946" y="3154050"/>
              <a:chExt cx="4378770" cy="3173232"/>
            </a:xfrm>
          </p:grpSpPr>
          <p:grpSp>
            <p:nvGrpSpPr>
              <p:cNvPr id="3081" name="Groupe 2"/>
              <p:cNvGrpSpPr>
                <a:grpSpLocks/>
              </p:cNvGrpSpPr>
              <p:nvPr/>
            </p:nvGrpSpPr>
            <p:grpSpPr bwMode="auto">
              <a:xfrm>
                <a:off x="11946" y="3154050"/>
                <a:ext cx="4378770" cy="3173232"/>
                <a:chOff x="3842896" y="2159964"/>
                <a:chExt cx="5286922" cy="3720506"/>
              </a:xfrm>
            </p:grpSpPr>
            <p:grpSp>
              <p:nvGrpSpPr>
                <p:cNvPr id="3083" name="Groupe 1"/>
                <p:cNvGrpSpPr>
                  <a:grpSpLocks/>
                </p:cNvGrpSpPr>
                <p:nvPr/>
              </p:nvGrpSpPr>
              <p:grpSpPr bwMode="auto">
                <a:xfrm>
                  <a:off x="3842896" y="2159964"/>
                  <a:ext cx="5286922" cy="3720506"/>
                  <a:chOff x="3971000" y="1941294"/>
                  <a:chExt cx="5287563" cy="3719609"/>
                </a:xfrm>
              </p:grpSpPr>
              <p:sp>
                <p:nvSpPr>
                  <p:cNvPr id="3085" name="Oval 6"/>
                  <p:cNvSpPr>
                    <a:spLocks noChangeArrowheads="1"/>
                  </p:cNvSpPr>
                  <p:nvPr/>
                </p:nvSpPr>
                <p:spPr bwMode="auto">
                  <a:xfrm>
                    <a:off x="5400675" y="3127375"/>
                    <a:ext cx="3105150" cy="2097088"/>
                  </a:xfrm>
                  <a:prstGeom prst="ellipse">
                    <a:avLst/>
                  </a:prstGeom>
                  <a:solidFill>
                    <a:srgbClr val="660033">
                      <a:alpha val="20000"/>
                    </a:srgbClr>
                  </a:solidFill>
                  <a:ln w="19050">
                    <a:solidFill>
                      <a:srgbClr val="660033"/>
                    </a:solidFill>
                    <a:round/>
                    <a:headEnd/>
                    <a:tailEnd/>
                  </a:ln>
                </p:spPr>
                <p:txBody>
                  <a:bodyPr wrap="none" lIns="91423" tIns="45712" rIns="91423" bIns="45712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" charset="0"/>
                        <a:ea typeface="ＭＳ Ｐゴシック" pitchFamily="34" charset="-128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" charset="0"/>
                        <a:ea typeface="ＭＳ Ｐゴシック" pitchFamily="34" charset="-128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" charset="0"/>
                        <a:ea typeface="ＭＳ Ｐゴシック" pitchFamily="34" charset="-128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" charset="0"/>
                        <a:ea typeface="ＭＳ Ｐゴシック" pitchFamily="34" charset="-128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charset="0"/>
                        <a:ea typeface="ＭＳ Ｐゴシック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800">
                      <a:latin typeface="Arial" charset="0"/>
                    </a:endParaRPr>
                  </a:p>
                </p:txBody>
              </p:sp>
              <p:sp>
                <p:nvSpPr>
                  <p:cNvPr id="3086" name="Line 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71479" y="2482850"/>
                    <a:ext cx="481557" cy="3178053"/>
                  </a:xfrm>
                  <a:prstGeom prst="line">
                    <a:avLst/>
                  </a:prstGeom>
                  <a:noFill/>
                  <a:ln w="15875">
                    <a:solidFill>
                      <a:srgbClr val="808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91423" tIns="45712" rIns="91423" bIns="45712" anchor="ctr"/>
                  <a:lstStyle/>
                  <a:p>
                    <a:endParaRPr lang="en-GB"/>
                  </a:p>
                </p:txBody>
              </p:sp>
              <p:sp>
                <p:nvSpPr>
                  <p:cNvPr id="3087" name="Oval 6"/>
                  <p:cNvSpPr>
                    <a:spLocks noChangeArrowheads="1"/>
                  </p:cNvSpPr>
                  <p:nvPr/>
                </p:nvSpPr>
                <p:spPr bwMode="auto">
                  <a:xfrm rot="-1800000">
                    <a:off x="3971000" y="2004870"/>
                    <a:ext cx="5010411" cy="3053955"/>
                  </a:xfrm>
                  <a:prstGeom prst="ellipse">
                    <a:avLst/>
                  </a:prstGeom>
                  <a:noFill/>
                  <a:ln w="57150">
                    <a:solidFill>
                      <a:srgbClr val="FF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lIns="91423" tIns="45712" rIns="91423" bIns="45712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" charset="0"/>
                        <a:ea typeface="ＭＳ Ｐゴシック" pitchFamily="34" charset="-128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" charset="0"/>
                        <a:ea typeface="ＭＳ Ｐゴシック" pitchFamily="34" charset="-128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" charset="0"/>
                        <a:ea typeface="ＭＳ Ｐゴシック" pitchFamily="34" charset="-128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" charset="0"/>
                        <a:ea typeface="ＭＳ Ｐゴシック" pitchFamily="34" charset="-128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charset="0"/>
                        <a:ea typeface="ＭＳ Ｐゴシック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800">
                      <a:latin typeface="Arial" charset="0"/>
                    </a:endParaRPr>
                  </a:p>
                </p:txBody>
              </p:sp>
              <p:sp>
                <p:nvSpPr>
                  <p:cNvPr id="3088" name="Text 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436927" y="3267430"/>
                    <a:ext cx="1942638" cy="10502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1423" tIns="45712" rIns="91423" bIns="45712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" charset="0"/>
                        <a:ea typeface="ＭＳ Ｐゴシック" pitchFamily="34" charset="-128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" charset="0"/>
                        <a:ea typeface="ＭＳ Ｐゴシック" pitchFamily="34" charset="-128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" charset="0"/>
                        <a:ea typeface="ＭＳ Ｐゴシック" pitchFamily="34" charset="-128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" charset="0"/>
                        <a:ea typeface="ＭＳ Ｐゴシック" pitchFamily="34" charset="-128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charset="0"/>
                        <a:ea typeface="ＭＳ Ｐゴシック" pitchFamily="34" charset="-128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fr-FR" sz="1400" b="1">
                        <a:solidFill>
                          <a:srgbClr val="FF0000"/>
                        </a:solidFill>
                        <a:latin typeface="Arial" charset="0"/>
                      </a:rPr>
                      <a:t>ESCAPE s/c: </a:t>
                    </a:r>
                  </a:p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fr-FR" sz="1400">
                        <a:solidFill>
                          <a:srgbClr val="FF0000"/>
                        </a:solidFill>
                        <a:latin typeface="Arial" charset="0"/>
                      </a:rPr>
                      <a:t>Spinning (P~20 s) </a:t>
                    </a:r>
                    <a:br>
                      <a:rPr lang="en-US" altLang="fr-FR" sz="1400">
                        <a:solidFill>
                          <a:srgbClr val="FF0000"/>
                        </a:solidFill>
                        <a:latin typeface="Arial" charset="0"/>
                      </a:rPr>
                    </a:br>
                    <a:r>
                      <a:rPr lang="en-US" altLang="fr-FR" sz="1400">
                        <a:solidFill>
                          <a:srgbClr val="FF0000"/>
                        </a:solidFill>
                        <a:latin typeface="Arial" charset="0"/>
                      </a:rPr>
                      <a:t>~600 km x 6.2 R</a:t>
                    </a:r>
                    <a:r>
                      <a:rPr lang="en-US" altLang="fr-FR" sz="1400" baseline="-25000">
                        <a:solidFill>
                          <a:srgbClr val="FF0000"/>
                        </a:solidFill>
                        <a:latin typeface="Arial" charset="0"/>
                      </a:rPr>
                      <a:t>E</a:t>
                    </a:r>
                  </a:p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fr-FR" sz="1400">
                        <a:solidFill>
                          <a:srgbClr val="FF0000"/>
                        </a:solidFill>
                        <a:latin typeface="Arial" charset="0"/>
                      </a:rPr>
                      <a:t>i &gt; 80°</a:t>
                    </a:r>
                  </a:p>
                </p:txBody>
              </p:sp>
              <p:sp>
                <p:nvSpPr>
                  <p:cNvPr id="3089" name="ZoneText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052894" y="4500446"/>
                    <a:ext cx="1047798" cy="60230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" charset="0"/>
                        <a:ea typeface="ＭＳ Ｐゴシック" pitchFamily="34" charset="-128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" charset="0"/>
                        <a:ea typeface="ＭＳ Ｐゴシック" pitchFamily="34" charset="-128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" charset="0"/>
                        <a:ea typeface="ＭＳ Ｐゴシック" pitchFamily="34" charset="-128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" charset="0"/>
                        <a:ea typeface="ＭＳ Ｐゴシック" pitchFamily="34" charset="-128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charset="0"/>
                        <a:ea typeface="ＭＳ Ｐゴシック" pitchFamily="34" charset="-128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GB" altLang="fr-FR" sz="1400" b="1">
                        <a:solidFill>
                          <a:srgbClr val="660033"/>
                        </a:solidFill>
                        <a:latin typeface="Arial" charset="0"/>
                      </a:rPr>
                      <a:t>Ring Current</a:t>
                    </a:r>
                  </a:p>
                </p:txBody>
              </p:sp>
              <p:sp>
                <p:nvSpPr>
                  <p:cNvPr id="21" name="Arc 20"/>
                  <p:cNvSpPr/>
                  <p:nvPr/>
                </p:nvSpPr>
                <p:spPr>
                  <a:xfrm>
                    <a:off x="4476594" y="2171913"/>
                    <a:ext cx="467438" cy="2526329"/>
                  </a:xfrm>
                  <a:prstGeom prst="arc">
                    <a:avLst/>
                  </a:prstGeom>
                  <a:ln w="22225">
                    <a:solidFill>
                      <a:srgbClr val="7030A0"/>
                    </a:solidFill>
                    <a:headEnd type="stealth" w="lg" len="lg"/>
                    <a:tailEnd type="non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/>
                  </a:p>
                </p:txBody>
              </p:sp>
              <p:sp>
                <p:nvSpPr>
                  <p:cNvPr id="23" name="Arc 22"/>
                  <p:cNvSpPr/>
                  <p:nvPr/>
                </p:nvSpPr>
                <p:spPr>
                  <a:xfrm>
                    <a:off x="4304088" y="2227821"/>
                    <a:ext cx="467438" cy="2470421"/>
                  </a:xfrm>
                  <a:prstGeom prst="arc">
                    <a:avLst/>
                  </a:prstGeom>
                  <a:ln w="22225">
                    <a:solidFill>
                      <a:srgbClr val="7030A0"/>
                    </a:solidFill>
                    <a:headEnd type="stealth" w="lg" len="lg"/>
                    <a:tailEnd type="non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/>
                  </a:p>
                </p:txBody>
              </p:sp>
              <p:sp>
                <p:nvSpPr>
                  <p:cNvPr id="24" name="Arc 23"/>
                  <p:cNvSpPr/>
                  <p:nvPr/>
                </p:nvSpPr>
                <p:spPr>
                  <a:xfrm rot="10800000">
                    <a:off x="4992260" y="4430934"/>
                    <a:ext cx="382112" cy="1025556"/>
                  </a:xfrm>
                  <a:prstGeom prst="arc">
                    <a:avLst/>
                  </a:prstGeom>
                  <a:ln w="22225">
                    <a:solidFill>
                      <a:srgbClr val="7030A0"/>
                    </a:solidFill>
                    <a:headEnd type="stealth" w="lg" len="lg"/>
                    <a:tailEnd type="non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/>
                  </a:p>
                </p:txBody>
              </p:sp>
              <p:sp>
                <p:nvSpPr>
                  <p:cNvPr id="25" name="Arc 24"/>
                  <p:cNvSpPr/>
                  <p:nvPr/>
                </p:nvSpPr>
                <p:spPr>
                  <a:xfrm rot="720000" flipH="1">
                    <a:off x="5203720" y="1941294"/>
                    <a:ext cx="519376" cy="3195474"/>
                  </a:xfrm>
                  <a:prstGeom prst="arc">
                    <a:avLst/>
                  </a:prstGeom>
                  <a:ln w="22225">
                    <a:solidFill>
                      <a:srgbClr val="7030A0"/>
                    </a:solidFill>
                    <a:headEnd type="stealth" w="lg" len="lg"/>
                    <a:tailEnd type="non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/>
                  </a:p>
                </p:txBody>
              </p:sp>
              <p:sp>
                <p:nvSpPr>
                  <p:cNvPr id="27" name="Arc 26"/>
                  <p:cNvSpPr/>
                  <p:nvPr/>
                </p:nvSpPr>
                <p:spPr>
                  <a:xfrm rot="11400000" flipH="1">
                    <a:off x="4305942" y="4355807"/>
                    <a:ext cx="406227" cy="1079717"/>
                  </a:xfrm>
                  <a:prstGeom prst="arc">
                    <a:avLst/>
                  </a:prstGeom>
                  <a:ln w="22225">
                    <a:solidFill>
                      <a:srgbClr val="7030A0"/>
                    </a:solidFill>
                    <a:headEnd type="stealth" w="lg" len="lg"/>
                    <a:tailEnd type="non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/>
                  </a:p>
                </p:txBody>
              </p:sp>
              <p:sp>
                <p:nvSpPr>
                  <p:cNvPr id="3095" name="Oval 6"/>
                  <p:cNvSpPr>
                    <a:spLocks noChangeArrowheads="1"/>
                  </p:cNvSpPr>
                  <p:nvPr/>
                </p:nvSpPr>
                <p:spPr bwMode="auto">
                  <a:xfrm>
                    <a:off x="4886325" y="3609975"/>
                    <a:ext cx="1609725" cy="1152525"/>
                  </a:xfrm>
                  <a:prstGeom prst="ellipse">
                    <a:avLst/>
                  </a:prstGeom>
                  <a:solidFill>
                    <a:schemeClr val="bg1"/>
                  </a:solidFill>
                  <a:ln w="19050">
                    <a:solidFill>
                      <a:srgbClr val="7030A0"/>
                    </a:solidFill>
                    <a:round/>
                    <a:headEnd/>
                    <a:tailEnd/>
                  </a:ln>
                </p:spPr>
                <p:txBody>
                  <a:bodyPr wrap="none" lIns="91423" tIns="45712" rIns="91423" bIns="45712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" charset="0"/>
                        <a:ea typeface="ＭＳ Ｐゴシック" pitchFamily="34" charset="-128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" charset="0"/>
                        <a:ea typeface="ＭＳ Ｐゴシック" pitchFamily="34" charset="-128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" charset="0"/>
                        <a:ea typeface="ＭＳ Ｐゴシック" pitchFamily="34" charset="-128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" charset="0"/>
                        <a:ea typeface="ＭＳ Ｐゴシック" pitchFamily="34" charset="-128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charset="0"/>
                        <a:ea typeface="ＭＳ Ｐゴシック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800">
                      <a:latin typeface="Arial" charset="0"/>
                    </a:endParaRPr>
                  </a:p>
                </p:txBody>
              </p:sp>
              <p:sp>
                <p:nvSpPr>
                  <p:cNvPr id="33" name="Forme libre 32"/>
                  <p:cNvSpPr/>
                  <p:nvPr/>
                </p:nvSpPr>
                <p:spPr>
                  <a:xfrm>
                    <a:off x="5374373" y="3611536"/>
                    <a:ext cx="263398" cy="36690"/>
                  </a:xfrm>
                  <a:custGeom>
                    <a:avLst/>
                    <a:gdLst>
                      <a:gd name="connsiteX0" fmla="*/ 264795 w 264795"/>
                      <a:gd name="connsiteY0" fmla="*/ 0 h 36345"/>
                      <a:gd name="connsiteX1" fmla="*/ 169545 w 264795"/>
                      <a:gd name="connsiteY1" fmla="*/ 1905 h 36345"/>
                      <a:gd name="connsiteX2" fmla="*/ 161925 w 264795"/>
                      <a:gd name="connsiteY2" fmla="*/ 3810 h 36345"/>
                      <a:gd name="connsiteX3" fmla="*/ 142875 w 264795"/>
                      <a:gd name="connsiteY3" fmla="*/ 5715 h 36345"/>
                      <a:gd name="connsiteX4" fmla="*/ 125730 w 264795"/>
                      <a:gd name="connsiteY4" fmla="*/ 7620 h 36345"/>
                      <a:gd name="connsiteX5" fmla="*/ 118110 w 264795"/>
                      <a:gd name="connsiteY5" fmla="*/ 9525 h 36345"/>
                      <a:gd name="connsiteX6" fmla="*/ 106680 w 264795"/>
                      <a:gd name="connsiteY6" fmla="*/ 13335 h 36345"/>
                      <a:gd name="connsiteX7" fmla="*/ 100965 w 264795"/>
                      <a:gd name="connsiteY7" fmla="*/ 15240 h 36345"/>
                      <a:gd name="connsiteX8" fmla="*/ 81915 w 264795"/>
                      <a:gd name="connsiteY8" fmla="*/ 19050 h 36345"/>
                      <a:gd name="connsiteX9" fmla="*/ 76200 w 264795"/>
                      <a:gd name="connsiteY9" fmla="*/ 22860 h 36345"/>
                      <a:gd name="connsiteX10" fmla="*/ 57150 w 264795"/>
                      <a:gd name="connsiteY10" fmla="*/ 28575 h 36345"/>
                      <a:gd name="connsiteX11" fmla="*/ 47625 w 264795"/>
                      <a:gd name="connsiteY11" fmla="*/ 30480 h 36345"/>
                      <a:gd name="connsiteX12" fmla="*/ 28575 w 264795"/>
                      <a:gd name="connsiteY12" fmla="*/ 34290 h 36345"/>
                      <a:gd name="connsiteX13" fmla="*/ 15240 w 264795"/>
                      <a:gd name="connsiteY13" fmla="*/ 36195 h 36345"/>
                      <a:gd name="connsiteX14" fmla="*/ 0 w 264795"/>
                      <a:gd name="connsiteY14" fmla="*/ 36195 h 36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264795" h="36345">
                        <a:moveTo>
                          <a:pt x="264795" y="0"/>
                        </a:moveTo>
                        <a:lnTo>
                          <a:pt x="169545" y="1905"/>
                        </a:lnTo>
                        <a:cubicBezTo>
                          <a:pt x="166929" y="2002"/>
                          <a:pt x="164517" y="3440"/>
                          <a:pt x="161925" y="3810"/>
                        </a:cubicBezTo>
                        <a:cubicBezTo>
                          <a:pt x="155607" y="4713"/>
                          <a:pt x="149222" y="5047"/>
                          <a:pt x="142875" y="5715"/>
                        </a:cubicBezTo>
                        <a:lnTo>
                          <a:pt x="125730" y="7620"/>
                        </a:lnTo>
                        <a:cubicBezTo>
                          <a:pt x="123190" y="8255"/>
                          <a:pt x="120618" y="8773"/>
                          <a:pt x="118110" y="9525"/>
                        </a:cubicBezTo>
                        <a:cubicBezTo>
                          <a:pt x="114263" y="10679"/>
                          <a:pt x="110490" y="12065"/>
                          <a:pt x="106680" y="13335"/>
                        </a:cubicBezTo>
                        <a:cubicBezTo>
                          <a:pt x="104775" y="13970"/>
                          <a:pt x="102913" y="14753"/>
                          <a:pt x="100965" y="15240"/>
                        </a:cubicBezTo>
                        <a:cubicBezTo>
                          <a:pt x="89598" y="18082"/>
                          <a:pt x="95928" y="16715"/>
                          <a:pt x="81915" y="19050"/>
                        </a:cubicBezTo>
                        <a:cubicBezTo>
                          <a:pt x="80010" y="20320"/>
                          <a:pt x="78292" y="21930"/>
                          <a:pt x="76200" y="22860"/>
                        </a:cubicBezTo>
                        <a:cubicBezTo>
                          <a:pt x="71451" y="24971"/>
                          <a:pt x="62691" y="27344"/>
                          <a:pt x="57150" y="28575"/>
                        </a:cubicBezTo>
                        <a:cubicBezTo>
                          <a:pt x="53989" y="29277"/>
                          <a:pt x="50786" y="29778"/>
                          <a:pt x="47625" y="30480"/>
                        </a:cubicBezTo>
                        <a:cubicBezTo>
                          <a:pt x="33421" y="33637"/>
                          <a:pt x="46773" y="31490"/>
                          <a:pt x="28575" y="34290"/>
                        </a:cubicBezTo>
                        <a:cubicBezTo>
                          <a:pt x="24137" y="34973"/>
                          <a:pt x="19720" y="35896"/>
                          <a:pt x="15240" y="36195"/>
                        </a:cubicBezTo>
                        <a:cubicBezTo>
                          <a:pt x="10171" y="36533"/>
                          <a:pt x="5080" y="36195"/>
                          <a:pt x="0" y="36195"/>
                        </a:cubicBezTo>
                      </a:path>
                    </a:pathLst>
                  </a:custGeom>
                  <a:solidFill>
                    <a:schemeClr val="bg1"/>
                  </a:solidFill>
                  <a:ln w="44450">
                    <a:solidFill>
                      <a:schemeClr val="bg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/>
                  </a:p>
                </p:txBody>
              </p:sp>
              <p:sp>
                <p:nvSpPr>
                  <p:cNvPr id="34" name="Forme libre 33"/>
                  <p:cNvSpPr/>
                  <p:nvPr/>
                </p:nvSpPr>
                <p:spPr>
                  <a:xfrm>
                    <a:off x="5441150" y="4734932"/>
                    <a:ext cx="226300" cy="31448"/>
                  </a:xfrm>
                  <a:custGeom>
                    <a:avLst/>
                    <a:gdLst>
                      <a:gd name="connsiteX0" fmla="*/ 224790 w 224790"/>
                      <a:gd name="connsiteY0" fmla="*/ 20336 h 31905"/>
                      <a:gd name="connsiteX1" fmla="*/ 167640 w 224790"/>
                      <a:gd name="connsiteY1" fmla="*/ 12716 h 31905"/>
                      <a:gd name="connsiteX2" fmla="*/ 156210 w 224790"/>
                      <a:gd name="connsiteY2" fmla="*/ 8906 h 31905"/>
                      <a:gd name="connsiteX3" fmla="*/ 148590 w 224790"/>
                      <a:gd name="connsiteY3" fmla="*/ 20336 h 31905"/>
                      <a:gd name="connsiteX4" fmla="*/ 152400 w 224790"/>
                      <a:gd name="connsiteY4" fmla="*/ 31766 h 31905"/>
                      <a:gd name="connsiteX5" fmla="*/ 137160 w 224790"/>
                      <a:gd name="connsiteY5" fmla="*/ 27956 h 31905"/>
                      <a:gd name="connsiteX6" fmla="*/ 114300 w 224790"/>
                      <a:gd name="connsiteY6" fmla="*/ 20336 h 31905"/>
                      <a:gd name="connsiteX7" fmla="*/ 91440 w 224790"/>
                      <a:gd name="connsiteY7" fmla="*/ 16526 h 31905"/>
                      <a:gd name="connsiteX8" fmla="*/ 60960 w 224790"/>
                      <a:gd name="connsiteY8" fmla="*/ 12716 h 31905"/>
                      <a:gd name="connsiteX9" fmla="*/ 45720 w 224790"/>
                      <a:gd name="connsiteY9" fmla="*/ 8906 h 31905"/>
                      <a:gd name="connsiteX10" fmla="*/ 11430 w 224790"/>
                      <a:gd name="connsiteY10" fmla="*/ 5096 h 31905"/>
                      <a:gd name="connsiteX11" fmla="*/ 0 w 224790"/>
                      <a:gd name="connsiteY11" fmla="*/ 1286 h 31905"/>
                      <a:gd name="connsiteX12" fmla="*/ 11430 w 224790"/>
                      <a:gd name="connsiteY12" fmla="*/ 8906 h 31905"/>
                      <a:gd name="connsiteX13" fmla="*/ 34290 w 224790"/>
                      <a:gd name="connsiteY13" fmla="*/ 16526 h 31905"/>
                      <a:gd name="connsiteX14" fmla="*/ 45720 w 224790"/>
                      <a:gd name="connsiteY14" fmla="*/ 20336 h 31905"/>
                      <a:gd name="connsiteX15" fmla="*/ 83820 w 224790"/>
                      <a:gd name="connsiteY15" fmla="*/ 27956 h 31905"/>
                      <a:gd name="connsiteX16" fmla="*/ 152400 w 224790"/>
                      <a:gd name="connsiteY16" fmla="*/ 31766 h 319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24790" h="31905">
                        <a:moveTo>
                          <a:pt x="224790" y="20336"/>
                        </a:moveTo>
                        <a:cubicBezTo>
                          <a:pt x="200984" y="17955"/>
                          <a:pt x="188684" y="17977"/>
                          <a:pt x="167640" y="12716"/>
                        </a:cubicBezTo>
                        <a:cubicBezTo>
                          <a:pt x="163744" y="11742"/>
                          <a:pt x="160020" y="10176"/>
                          <a:pt x="156210" y="8906"/>
                        </a:cubicBezTo>
                        <a:cubicBezTo>
                          <a:pt x="153670" y="12716"/>
                          <a:pt x="146542" y="16240"/>
                          <a:pt x="148590" y="20336"/>
                        </a:cubicBezTo>
                        <a:cubicBezTo>
                          <a:pt x="155356" y="33868"/>
                          <a:pt x="179482" y="13711"/>
                          <a:pt x="152400" y="31766"/>
                        </a:cubicBezTo>
                        <a:cubicBezTo>
                          <a:pt x="147320" y="30496"/>
                          <a:pt x="142176" y="29461"/>
                          <a:pt x="137160" y="27956"/>
                        </a:cubicBezTo>
                        <a:cubicBezTo>
                          <a:pt x="129467" y="25648"/>
                          <a:pt x="122223" y="21656"/>
                          <a:pt x="114300" y="20336"/>
                        </a:cubicBezTo>
                        <a:cubicBezTo>
                          <a:pt x="106680" y="19066"/>
                          <a:pt x="99087" y="17618"/>
                          <a:pt x="91440" y="16526"/>
                        </a:cubicBezTo>
                        <a:cubicBezTo>
                          <a:pt x="81304" y="15078"/>
                          <a:pt x="71060" y="14399"/>
                          <a:pt x="60960" y="12716"/>
                        </a:cubicBezTo>
                        <a:cubicBezTo>
                          <a:pt x="55795" y="11855"/>
                          <a:pt x="50895" y="9702"/>
                          <a:pt x="45720" y="8906"/>
                        </a:cubicBezTo>
                        <a:cubicBezTo>
                          <a:pt x="34353" y="7157"/>
                          <a:pt x="22860" y="6366"/>
                          <a:pt x="11430" y="5096"/>
                        </a:cubicBezTo>
                        <a:cubicBezTo>
                          <a:pt x="7620" y="3826"/>
                          <a:pt x="0" y="-2730"/>
                          <a:pt x="0" y="1286"/>
                        </a:cubicBezTo>
                        <a:cubicBezTo>
                          <a:pt x="0" y="5865"/>
                          <a:pt x="7246" y="7046"/>
                          <a:pt x="11430" y="8906"/>
                        </a:cubicBezTo>
                        <a:cubicBezTo>
                          <a:pt x="18770" y="12168"/>
                          <a:pt x="26670" y="13986"/>
                          <a:pt x="34290" y="16526"/>
                        </a:cubicBezTo>
                        <a:lnTo>
                          <a:pt x="45720" y="20336"/>
                        </a:lnTo>
                        <a:cubicBezTo>
                          <a:pt x="64495" y="26594"/>
                          <a:pt x="55801" y="24454"/>
                          <a:pt x="83820" y="27956"/>
                        </a:cubicBezTo>
                        <a:cubicBezTo>
                          <a:pt x="124398" y="33028"/>
                          <a:pt x="111651" y="31766"/>
                          <a:pt x="152400" y="31766"/>
                        </a:cubicBezTo>
                      </a:path>
                    </a:pathLst>
                  </a:custGeom>
                  <a:solidFill>
                    <a:schemeClr val="bg1"/>
                  </a:solidFill>
                  <a:ln w="44450">
                    <a:solidFill>
                      <a:schemeClr val="bg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/>
                  </a:p>
                </p:txBody>
              </p:sp>
              <p:sp>
                <p:nvSpPr>
                  <p:cNvPr id="3098" name="ZoneTexte 3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163188" y="4572000"/>
                    <a:ext cx="1095375" cy="52309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" charset="0"/>
                        <a:ea typeface="ＭＳ Ｐゴシック" pitchFamily="34" charset="-128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" charset="0"/>
                        <a:ea typeface="ＭＳ Ｐゴシック" pitchFamily="34" charset="-128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" charset="0"/>
                        <a:ea typeface="ＭＳ Ｐゴシック" pitchFamily="34" charset="-128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" charset="0"/>
                        <a:ea typeface="ＭＳ Ｐゴシック" pitchFamily="34" charset="-128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charset="0"/>
                        <a:ea typeface="ＭＳ Ｐゴシック" pitchFamily="34" charset="-128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GB" altLang="fr-FR" sz="1400" b="1">
                        <a:solidFill>
                          <a:srgbClr val="7030A0"/>
                        </a:solidFill>
                        <a:latin typeface="Arial" charset="0"/>
                      </a:rPr>
                      <a:t>Injected </a:t>
                    </a:r>
                    <a:br>
                      <a:rPr lang="en-GB" altLang="fr-FR" sz="1400" b="1">
                        <a:solidFill>
                          <a:srgbClr val="7030A0"/>
                        </a:solidFill>
                        <a:latin typeface="Arial" charset="0"/>
                      </a:rPr>
                    </a:br>
                    <a:r>
                      <a:rPr lang="en-GB" altLang="fr-FR" sz="1400" b="1">
                        <a:solidFill>
                          <a:srgbClr val="7030A0"/>
                        </a:solidFill>
                        <a:latin typeface="Arial" charset="0"/>
                      </a:rPr>
                      <a:t>~10 keV</a:t>
                    </a:r>
                    <a:endParaRPr lang="en-GB" altLang="fr-FR" sz="1400" b="1" baseline="30000">
                      <a:solidFill>
                        <a:srgbClr val="7030A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37" name="Flèche gauche 36"/>
                  <p:cNvSpPr/>
                  <p:nvPr/>
                </p:nvSpPr>
                <p:spPr>
                  <a:xfrm>
                    <a:off x="8581520" y="4196820"/>
                    <a:ext cx="434050" cy="200918"/>
                  </a:xfrm>
                  <a:prstGeom prst="leftArrow">
                    <a:avLst/>
                  </a:prstGeom>
                  <a:solidFill>
                    <a:srgbClr val="7030A0">
                      <a:alpha val="20000"/>
                    </a:srgbClr>
                  </a:solidFill>
                  <a:ln w="19050">
                    <a:solidFill>
                      <a:srgbClr val="7030A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/>
                  </a:p>
                </p:txBody>
              </p:sp>
              <p:sp>
                <p:nvSpPr>
                  <p:cNvPr id="3100" name="ZoneTexte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18560" y="2484313"/>
                    <a:ext cx="1409701" cy="52309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" charset="0"/>
                        <a:ea typeface="ＭＳ Ｐゴシック" pitchFamily="34" charset="-128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" charset="0"/>
                        <a:ea typeface="ＭＳ Ｐゴシック" pitchFamily="34" charset="-128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" charset="0"/>
                        <a:ea typeface="ＭＳ Ｐゴシック" pitchFamily="34" charset="-128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" charset="0"/>
                        <a:ea typeface="ＭＳ Ｐゴシック" pitchFamily="34" charset="-128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charset="0"/>
                        <a:ea typeface="ＭＳ Ｐゴシック" pitchFamily="34" charset="-128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GB" altLang="fr-FR" sz="1400" b="1">
                        <a:solidFill>
                          <a:srgbClr val="7030A0"/>
                        </a:solidFill>
                        <a:latin typeface="Arial" charset="0"/>
                      </a:rPr>
                      <a:t>Upwelling:</a:t>
                    </a:r>
                    <a:br>
                      <a:rPr lang="en-GB" altLang="fr-FR" sz="1400" b="1">
                        <a:solidFill>
                          <a:srgbClr val="7030A0"/>
                        </a:solidFill>
                        <a:latin typeface="Arial" charset="0"/>
                      </a:rPr>
                    </a:br>
                    <a:r>
                      <a:rPr lang="en-GB" altLang="fr-FR" sz="1400" b="1">
                        <a:solidFill>
                          <a:srgbClr val="7030A0"/>
                        </a:solidFill>
                        <a:latin typeface="Arial" charset="0"/>
                      </a:rPr>
                      <a:t>~10 eV</a:t>
                    </a:r>
                    <a:endParaRPr lang="en-GB" altLang="fr-FR" sz="1400" b="1" baseline="30000">
                      <a:solidFill>
                        <a:srgbClr val="7030A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2074" name="Oval 8"/>
                  <p:cNvSpPr>
                    <a:spLocks noChangeArrowheads="1"/>
                  </p:cNvSpPr>
                  <p:nvPr/>
                </p:nvSpPr>
                <p:spPr bwMode="auto">
                  <a:xfrm>
                    <a:off x="4274409" y="3527675"/>
                    <a:ext cx="1372637" cy="1371486"/>
                  </a:xfrm>
                  <a:prstGeom prst="ellipse">
                    <a:avLst/>
                  </a:prstGeom>
                  <a:solidFill>
                    <a:schemeClr val="bg2">
                      <a:lumMod val="75000"/>
                    </a:schemeClr>
                  </a:solidFill>
                  <a:ln w="9525">
                    <a:solidFill>
                      <a:srgbClr val="000099"/>
                    </a:solidFill>
                    <a:round/>
                    <a:headEnd/>
                    <a:tailEnd/>
                  </a:ln>
                  <a:effectLst>
                    <a:outerShdw blurRad="254000" sx="120000" sy="120000" algn="ctr" rotWithShape="0">
                      <a:srgbClr val="000099">
                        <a:alpha val="80000"/>
                      </a:srgbClr>
                    </a:outerShdw>
                  </a:effectLst>
                </p:spPr>
                <p:txBody>
                  <a:bodyPr wrap="none" lIns="91423" tIns="45712" rIns="91423" bIns="45712" anchor="ctr"/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5pPr>
                    <a:lvl6pPr marL="25146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6pPr>
                    <a:lvl7pPr marL="29718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7pPr>
                    <a:lvl8pPr marL="34290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8pPr>
                    <a:lvl9pPr marL="38862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  <a:defRPr/>
                    </a:pPr>
                    <a:endParaRPr lang="fr-FR" altLang="fr-FR" sz="1800">
                      <a:latin typeface="Arial" pitchFamily="34" charset="0"/>
                    </a:endParaRPr>
                  </a:p>
                </p:txBody>
              </p:sp>
            </p:grpSp>
            <p:sp>
              <p:nvSpPr>
                <p:cNvPr id="3084" name="ZoneTexte 33"/>
                <p:cNvSpPr txBox="1">
                  <a:spLocks noChangeArrowheads="1"/>
                </p:cNvSpPr>
                <p:nvPr/>
              </p:nvSpPr>
              <p:spPr bwMode="auto">
                <a:xfrm>
                  <a:off x="5425916" y="2447185"/>
                  <a:ext cx="857551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charset="0"/>
                      <a:ea typeface="ＭＳ Ｐゴシック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charset="0"/>
                      <a:ea typeface="ＭＳ Ｐゴシック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charset="0"/>
                      <a:ea typeface="ＭＳ Ｐゴシック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GB" altLang="fr-FR" sz="1400" b="1">
                      <a:solidFill>
                        <a:srgbClr val="7030A0"/>
                      </a:solidFill>
                      <a:latin typeface="Arial" charset="0"/>
                    </a:rPr>
                    <a:t>O</a:t>
                  </a:r>
                  <a:r>
                    <a:rPr lang="en-GB" altLang="fr-FR" sz="1400" b="1" baseline="30000">
                      <a:solidFill>
                        <a:srgbClr val="7030A0"/>
                      </a:solidFill>
                      <a:latin typeface="Arial" charset="0"/>
                    </a:rPr>
                    <a:t>+</a:t>
                  </a:r>
                  <a:r>
                    <a:rPr lang="en-GB" altLang="fr-FR" sz="1400" b="1">
                      <a:solidFill>
                        <a:srgbClr val="7030A0"/>
                      </a:solidFill>
                      <a:latin typeface="Arial" charset="0"/>
                    </a:rPr>
                    <a:t>, N</a:t>
                  </a:r>
                  <a:r>
                    <a:rPr lang="en-GB" altLang="fr-FR" sz="1400" b="1" baseline="30000">
                      <a:solidFill>
                        <a:srgbClr val="7030A0"/>
                      </a:solidFill>
                      <a:latin typeface="Arial" charset="0"/>
                    </a:rPr>
                    <a:t>+</a:t>
                  </a:r>
                </a:p>
              </p:txBody>
            </p:sp>
          </p:grpSp>
          <p:sp>
            <p:nvSpPr>
              <p:cNvPr id="5" name="Cylindre 4"/>
              <p:cNvSpPr/>
              <p:nvPr/>
            </p:nvSpPr>
            <p:spPr>
              <a:xfrm rot="5400000">
                <a:off x="3384667" y="4997744"/>
                <a:ext cx="207176" cy="202766"/>
              </a:xfrm>
              <a:prstGeom prst="can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pic>
          <p:nvPicPr>
            <p:cNvPr id="3080" name="Imag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7780" y="2771527"/>
              <a:ext cx="1883069" cy="1549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6" name="ZoneTexte 32"/>
          <p:cNvSpPr txBox="1">
            <a:spLocks noChangeArrowheads="1"/>
          </p:cNvSpPr>
          <p:nvPr/>
        </p:nvSpPr>
        <p:spPr bwMode="auto">
          <a:xfrm>
            <a:off x="3776663" y="3629025"/>
            <a:ext cx="1127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r-FR" sz="1400" b="1">
                <a:solidFill>
                  <a:srgbClr val="7030A0"/>
                </a:solidFill>
                <a:latin typeface="Arial" charset="0"/>
              </a:rPr>
              <a:t>Exobase</a:t>
            </a:r>
            <a:endParaRPr lang="en-GB" altLang="fr-FR" sz="1400" b="1" baseline="30000">
              <a:solidFill>
                <a:srgbClr val="7030A0"/>
              </a:solidFill>
              <a:latin typeface="Arial" charset="0"/>
            </a:endParaRPr>
          </a:p>
        </p:txBody>
      </p:sp>
      <p:sp>
        <p:nvSpPr>
          <p:cNvPr id="30" name="ZoneTexte 29"/>
          <p:cNvSpPr txBox="1"/>
          <p:nvPr/>
        </p:nvSpPr>
        <p:spPr bwMode="auto">
          <a:xfrm>
            <a:off x="249238" y="1209675"/>
            <a:ext cx="3527425" cy="35147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tIns="90000" bIns="90000">
            <a:spAutoFit/>
          </a:bodyPr>
          <a:lstStyle/>
          <a:p>
            <a:pPr algn="ctr">
              <a:lnSpc>
                <a:spcPts val="2200"/>
              </a:lnSpc>
              <a:spcBef>
                <a:spcPts val="600"/>
              </a:spcBef>
              <a:defRPr/>
            </a:pPr>
            <a:r>
              <a:rPr lang="en-GB" b="1" dirty="0">
                <a:latin typeface="Arial" charset="0"/>
                <a:cs typeface="Arial" charset="0"/>
              </a:rPr>
              <a:t>ESCAPE Orbit</a:t>
            </a:r>
          </a:p>
          <a:p>
            <a:pPr marL="171450" indent="-171450">
              <a:lnSpc>
                <a:spcPts val="22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GB" sz="1600" b="1" dirty="0">
                <a:latin typeface="Arial" charset="0"/>
                <a:cs typeface="Arial" charset="0"/>
              </a:rPr>
              <a:t>Perigee</a:t>
            </a:r>
            <a:r>
              <a:rPr lang="en-GB" sz="1600" dirty="0">
                <a:latin typeface="Arial" charset="0"/>
                <a:cs typeface="Arial" charset="0"/>
              </a:rPr>
              <a:t>: </a:t>
            </a:r>
            <a:r>
              <a:rPr lang="en-GB" sz="1600" dirty="0">
                <a:solidFill>
                  <a:srgbClr val="000099"/>
                </a:solidFill>
                <a:latin typeface="Arial" charset="0"/>
                <a:cs typeface="Arial" charset="0"/>
              </a:rPr>
              <a:t>~500 to 700 km altitude</a:t>
            </a:r>
            <a:r>
              <a:rPr lang="en-GB" sz="1600" dirty="0">
                <a:latin typeface="Arial" charset="0"/>
                <a:cs typeface="Arial" charset="0"/>
              </a:rPr>
              <a:t/>
            </a:r>
            <a:br>
              <a:rPr lang="en-GB" sz="1600" dirty="0">
                <a:latin typeface="Arial" charset="0"/>
                <a:cs typeface="Arial" charset="0"/>
              </a:rPr>
            </a:br>
            <a:r>
              <a:rPr lang="en-GB" sz="1600" dirty="0">
                <a:latin typeface="Arial" charset="0"/>
                <a:cs typeface="Arial" charset="0"/>
              </a:rPr>
              <a:t>  </a:t>
            </a:r>
            <a:r>
              <a:rPr lang="en-GB" sz="1600" b="1" i="1" dirty="0">
                <a:solidFill>
                  <a:srgbClr val="FF0000"/>
                </a:solidFill>
                <a:latin typeface="Arial" charset="0"/>
                <a:cs typeface="Arial" charset="0"/>
              </a:rPr>
              <a:t>exobase</a:t>
            </a:r>
            <a:r>
              <a:rPr lang="en-GB" sz="1600" i="1" dirty="0">
                <a:solidFill>
                  <a:srgbClr val="FF0000"/>
                </a:solidFill>
                <a:latin typeface="Arial" charset="0"/>
                <a:cs typeface="Arial" charset="0"/>
              </a:rPr>
              <a:t>: </a:t>
            </a:r>
            <a:r>
              <a:rPr lang="en-GB" sz="1600" i="1" dirty="0">
                <a:latin typeface="Arial" charset="0"/>
                <a:cs typeface="Arial" charset="0"/>
              </a:rPr>
              <a:t/>
            </a:r>
            <a:br>
              <a:rPr lang="en-GB" sz="1600" i="1" dirty="0">
                <a:latin typeface="Arial" charset="0"/>
                <a:cs typeface="Arial" charset="0"/>
              </a:rPr>
            </a:br>
            <a:r>
              <a:rPr lang="en-GB" sz="1600" i="1" dirty="0">
                <a:latin typeface="Arial" charset="0"/>
                <a:cs typeface="Arial" charset="0"/>
              </a:rPr>
              <a:t>  source of escaping populations </a:t>
            </a:r>
          </a:p>
          <a:p>
            <a:pPr marL="171450" indent="-171450">
              <a:lnSpc>
                <a:spcPts val="22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GB" sz="1600" b="1" dirty="0">
                <a:latin typeface="Arial" charset="0"/>
              </a:rPr>
              <a:t>Apogee</a:t>
            </a:r>
            <a:r>
              <a:rPr lang="en-GB" sz="1600" dirty="0">
                <a:latin typeface="Arial" charset="0"/>
              </a:rPr>
              <a:t>: </a:t>
            </a:r>
            <a:r>
              <a:rPr lang="en-GB" sz="1600" dirty="0">
                <a:solidFill>
                  <a:srgbClr val="000099"/>
                </a:solidFill>
                <a:latin typeface="Arial" charset="0"/>
              </a:rPr>
              <a:t>~33 000 </a:t>
            </a:r>
            <a:r>
              <a:rPr lang="en-GB" sz="1600" dirty="0">
                <a:solidFill>
                  <a:srgbClr val="000099"/>
                </a:solidFill>
                <a:latin typeface="Arial" charset="0"/>
                <a:cs typeface="Arial" charset="0"/>
              </a:rPr>
              <a:t>km altitude</a:t>
            </a:r>
            <a:r>
              <a:rPr lang="en-GB" sz="1600" dirty="0">
                <a:latin typeface="Arial" charset="0"/>
                <a:cs typeface="Arial" charset="0"/>
              </a:rPr>
              <a:t/>
            </a:r>
            <a:br>
              <a:rPr lang="en-GB" sz="1600" dirty="0">
                <a:latin typeface="Arial" charset="0"/>
                <a:cs typeface="Arial" charset="0"/>
              </a:rPr>
            </a:br>
            <a:r>
              <a:rPr lang="en-GB" sz="16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GB" sz="1600" b="1" i="1" dirty="0">
                <a:solidFill>
                  <a:srgbClr val="FF0000"/>
                </a:solidFill>
                <a:latin typeface="Arial" charset="0"/>
                <a:cs typeface="Arial" charset="0"/>
              </a:rPr>
              <a:t>inner magnetosphere</a:t>
            </a:r>
            <a:r>
              <a:rPr lang="en-GB" sz="1600" i="1" dirty="0">
                <a:solidFill>
                  <a:srgbClr val="FF0000"/>
                </a:solidFill>
                <a:latin typeface="Arial" charset="0"/>
                <a:cs typeface="Arial" charset="0"/>
              </a:rPr>
              <a:t>:</a:t>
            </a:r>
            <a:r>
              <a:rPr lang="en-GB" sz="1600" i="1" dirty="0">
                <a:latin typeface="Arial" charset="0"/>
                <a:cs typeface="Arial" charset="0"/>
              </a:rPr>
              <a:t> </a:t>
            </a:r>
            <a:br>
              <a:rPr lang="en-GB" sz="1600" i="1" dirty="0">
                <a:latin typeface="Arial" charset="0"/>
                <a:cs typeface="Arial" charset="0"/>
              </a:rPr>
            </a:br>
            <a:r>
              <a:rPr lang="en-GB" sz="1600" i="1" dirty="0">
                <a:latin typeface="Arial" charset="0"/>
                <a:cs typeface="Arial" charset="0"/>
              </a:rPr>
              <a:t>transport and injected  ions</a:t>
            </a:r>
          </a:p>
          <a:p>
            <a:pPr marL="171450" indent="-171450">
              <a:lnSpc>
                <a:spcPts val="22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GB" sz="1600" b="1" dirty="0">
                <a:latin typeface="Arial" charset="0"/>
              </a:rPr>
              <a:t>Inclination</a:t>
            </a:r>
            <a:r>
              <a:rPr lang="en-GB" sz="1600" dirty="0">
                <a:latin typeface="Arial" charset="0"/>
              </a:rPr>
              <a:t>: </a:t>
            </a:r>
            <a:r>
              <a:rPr lang="en-GB" sz="1600" dirty="0">
                <a:solidFill>
                  <a:srgbClr val="000099"/>
                </a:solidFill>
                <a:latin typeface="Arial" charset="0"/>
              </a:rPr>
              <a:t>&gt;80</a:t>
            </a:r>
            <a:r>
              <a:rPr lang="en-GB" sz="1600" dirty="0">
                <a:latin typeface="Arial" charset="0"/>
              </a:rPr>
              <a:t>°</a:t>
            </a:r>
            <a:br>
              <a:rPr lang="en-GB" sz="1600" dirty="0">
                <a:latin typeface="Arial" charset="0"/>
              </a:rPr>
            </a:br>
            <a:r>
              <a:rPr lang="en-GB" sz="1600" dirty="0">
                <a:latin typeface="Arial" charset="0"/>
              </a:rPr>
              <a:t>  </a:t>
            </a:r>
            <a:r>
              <a:rPr lang="en-GB" sz="1600" b="1" i="1" dirty="0">
                <a:solidFill>
                  <a:srgbClr val="FF0000"/>
                </a:solidFill>
                <a:latin typeface="Arial" charset="0"/>
              </a:rPr>
              <a:t>polar cap: </a:t>
            </a:r>
            <a:br>
              <a:rPr lang="en-GB" sz="1600" b="1" i="1" dirty="0">
                <a:solidFill>
                  <a:srgbClr val="FF0000"/>
                </a:solidFill>
                <a:latin typeface="Arial" charset="0"/>
              </a:rPr>
            </a:br>
            <a:r>
              <a:rPr lang="en-GB" sz="1600" i="1" dirty="0">
                <a:solidFill>
                  <a:srgbClr val="FF0000"/>
                </a:solidFill>
                <a:latin typeface="Arial" charset="0"/>
              </a:rPr>
              <a:t>  </a:t>
            </a:r>
            <a:r>
              <a:rPr lang="en-GB" sz="1600" i="1" dirty="0">
                <a:latin typeface="Arial" charset="0"/>
              </a:rPr>
              <a:t>upwelling ions; </a:t>
            </a:r>
            <a:br>
              <a:rPr lang="en-GB" sz="1600" i="1" dirty="0">
                <a:latin typeface="Arial" charset="0"/>
              </a:rPr>
            </a:br>
            <a:r>
              <a:rPr lang="en-GB" sz="1600" i="1" dirty="0">
                <a:latin typeface="Arial" charset="0"/>
              </a:rPr>
              <a:t> EISCAT-3D conjunctions</a:t>
            </a:r>
          </a:p>
        </p:txBody>
      </p:sp>
      <p:sp>
        <p:nvSpPr>
          <p:cNvPr id="32" name="ZoneTexte 31"/>
          <p:cNvSpPr txBox="1"/>
          <p:nvPr/>
        </p:nvSpPr>
        <p:spPr bwMode="auto">
          <a:xfrm>
            <a:off x="249238" y="5124450"/>
            <a:ext cx="8605837" cy="15414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tIns="90000" bIns="90000">
            <a:spAutoFit/>
          </a:bodyPr>
          <a:lstStyle/>
          <a:p>
            <a:pPr algn="ctr">
              <a:lnSpc>
                <a:spcPts val="2200"/>
              </a:lnSpc>
              <a:spcBef>
                <a:spcPts val="600"/>
              </a:spcBef>
              <a:defRPr/>
            </a:pPr>
            <a:r>
              <a:rPr lang="en-GB" b="1" dirty="0">
                <a:latin typeface="Arial" charset="0"/>
                <a:cs typeface="Arial" charset="0"/>
              </a:rPr>
              <a:t>ESCAPE Spacecraft</a:t>
            </a:r>
          </a:p>
          <a:p>
            <a:pPr marL="171450" indent="-171450">
              <a:lnSpc>
                <a:spcPts val="22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GB" sz="1600" b="1" dirty="0">
                <a:latin typeface="Arial" charset="0"/>
                <a:cs typeface="Arial" charset="0"/>
              </a:rPr>
              <a:t>Instrumentation</a:t>
            </a:r>
            <a:r>
              <a:rPr lang="en-GB" sz="1600" dirty="0">
                <a:latin typeface="Arial" charset="0"/>
                <a:cs typeface="Arial" charset="0"/>
              </a:rPr>
              <a:t>:   </a:t>
            </a:r>
            <a:r>
              <a:rPr lang="en-GB" sz="1600" dirty="0">
                <a:solidFill>
                  <a:srgbClr val="000099"/>
                </a:solidFill>
                <a:latin typeface="Arial" charset="0"/>
                <a:cs typeface="Arial" charset="0"/>
              </a:rPr>
              <a:t>in-situ </a:t>
            </a:r>
            <a:r>
              <a:rPr lang="en-GB" sz="1600" dirty="0">
                <a:latin typeface="Arial" charset="0"/>
                <a:cs typeface="Arial" charset="0"/>
              </a:rPr>
              <a:t>&amp; </a:t>
            </a:r>
            <a:r>
              <a:rPr lang="en-GB" sz="1600" dirty="0">
                <a:solidFill>
                  <a:srgbClr val="000099"/>
                </a:solidFill>
                <a:latin typeface="Arial" charset="0"/>
                <a:cs typeface="Arial" charset="0"/>
              </a:rPr>
              <a:t>remote sensing </a:t>
            </a:r>
            <a:r>
              <a:rPr lang="en-GB" sz="1600" dirty="0">
                <a:latin typeface="Arial" charset="0"/>
                <a:cs typeface="Arial" charset="0"/>
              </a:rPr>
              <a:t>measurements </a:t>
            </a:r>
            <a:endParaRPr lang="en-GB" sz="1600" i="1" dirty="0">
              <a:latin typeface="Arial" charset="0"/>
              <a:cs typeface="Arial" charset="0"/>
            </a:endParaRPr>
          </a:p>
          <a:p>
            <a:pPr marL="171450" indent="-171450">
              <a:lnSpc>
                <a:spcPts val="22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GB" sz="1600" b="1" dirty="0">
                <a:latin typeface="Arial" charset="0"/>
              </a:rPr>
              <a:t>Stabilisation</a:t>
            </a:r>
            <a:r>
              <a:rPr lang="en-GB" sz="1600" dirty="0">
                <a:latin typeface="Arial" charset="0"/>
              </a:rPr>
              <a:t>: </a:t>
            </a:r>
            <a:r>
              <a:rPr lang="en-GB" sz="1600" dirty="0">
                <a:solidFill>
                  <a:srgbClr val="000099"/>
                </a:solidFill>
                <a:latin typeface="Arial" charset="0"/>
              </a:rPr>
              <a:t>spinning, P ~20 sec: </a:t>
            </a:r>
            <a:r>
              <a:rPr lang="en-GB" sz="1600" dirty="0">
                <a:solidFill>
                  <a:srgbClr val="000099"/>
                </a:solidFill>
                <a:latin typeface="Arial" charset="0"/>
                <a:cs typeface="Arial" charset="0"/>
              </a:rPr>
              <a:t> </a:t>
            </a:r>
            <a:r>
              <a:rPr lang="en-GB" sz="1600" i="1" dirty="0">
                <a:latin typeface="Arial" charset="0"/>
                <a:cs typeface="Arial" charset="0"/>
              </a:rPr>
              <a:t>in-situ measurements 3D distributions</a:t>
            </a:r>
          </a:p>
          <a:p>
            <a:pPr marL="171450" indent="-171450">
              <a:lnSpc>
                <a:spcPts val="22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GB" sz="1600" b="1" dirty="0">
                <a:latin typeface="Arial" charset="0"/>
              </a:rPr>
              <a:t>Equipment</a:t>
            </a:r>
            <a:r>
              <a:rPr lang="en-GB" sz="1600" dirty="0">
                <a:latin typeface="Arial" charset="0"/>
              </a:rPr>
              <a:t>: </a:t>
            </a:r>
            <a:r>
              <a:rPr lang="en-GB" sz="1600" dirty="0" err="1">
                <a:solidFill>
                  <a:srgbClr val="000099"/>
                </a:solidFill>
                <a:latin typeface="Arial" charset="0"/>
              </a:rPr>
              <a:t>despun</a:t>
            </a:r>
            <a:r>
              <a:rPr lang="en-GB" sz="1600" dirty="0">
                <a:solidFill>
                  <a:srgbClr val="000099"/>
                </a:solidFill>
                <a:latin typeface="Arial" charset="0"/>
              </a:rPr>
              <a:t> platform;  </a:t>
            </a:r>
            <a:r>
              <a:rPr lang="en-GB" sz="1600" i="1" dirty="0">
                <a:latin typeface="Arial" charset="0"/>
              </a:rPr>
              <a:t>remote sensing instruments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2"/>
          <p:cNvSpPr txBox="1">
            <a:spLocks/>
          </p:cNvSpPr>
          <p:nvPr/>
        </p:nvSpPr>
        <p:spPr bwMode="auto">
          <a:xfrm>
            <a:off x="704850" y="-26987"/>
            <a:ext cx="5218519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800" b="1" dirty="0">
                <a:solidFill>
                  <a:srgbClr val="0000FF"/>
                </a:solidFill>
                <a:latin typeface="Arial" charset="0"/>
                <a:cs typeface="Arial" charset="0"/>
              </a:rPr>
              <a:t>ESCAPE </a:t>
            </a:r>
            <a:r>
              <a:rPr lang="fr-FR" altLang="fr-FR" sz="28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Orbit</a:t>
            </a:r>
            <a:endParaRPr lang="fr-FR" altLang="fr-FR" sz="2800" b="1" dirty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2008" y="614208"/>
            <a:ext cx="5623797" cy="61983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108000" tIns="72000" bIns="72000">
            <a:spAutoFit/>
          </a:bodyPr>
          <a:lstStyle/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Initial perigee altitude : 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800 km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Apogee altitude  : 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33 000 km 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6.2 R</a:t>
            </a:r>
            <a:r>
              <a:rPr lang="en-GB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geocentric distance)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Orbital plane inclination : 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90°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Initial latitude of the line of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apsides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85°N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Argument of perigee: 255°</a:t>
            </a:r>
          </a:p>
          <a:p>
            <a:pPr>
              <a:spcBef>
                <a:spcPts val="1000"/>
              </a:spcBef>
              <a:spcAft>
                <a:spcPts val="600"/>
              </a:spcAft>
              <a:defRPr/>
            </a:pPr>
            <a:r>
              <a:rPr lang="en-GB" sz="16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GB" sz="16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GB" sz="1600" b="1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GB" sz="16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results: 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Almost “inertial” orbital plane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wrt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the Sun-Earth line)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9 h 45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orbital period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2697 orbits in 3 years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No need for orbit maintenance manoeuvres 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(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unless we want to gradually change the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orbit </a:t>
            </a:r>
            <a:b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characteristics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-0.21°/ day rotation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of the line of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apsides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in this plane 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(230° in 3 years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GB" sz="1600" dirty="0" smtClean="0">
                <a:cs typeface="Arial" panose="020B0604020202020204" pitchFamily="34" charset="0"/>
              </a:rPr>
              <a:t>This latitudinal drift is in // with the longitudinal drift </a:t>
            </a:r>
            <a:br>
              <a:rPr lang="en-GB" sz="1600" dirty="0" smtClean="0">
                <a:cs typeface="Arial" panose="020B0604020202020204" pitchFamily="34" charset="0"/>
              </a:rPr>
            </a:br>
            <a:r>
              <a:rPr lang="en-GB" sz="1600" dirty="0" smtClean="0">
                <a:cs typeface="Arial" panose="020B0604020202020204" pitchFamily="34" charset="0"/>
              </a:rPr>
              <a:t>(</a:t>
            </a:r>
            <a:r>
              <a:rPr lang="en-GB" sz="1600" dirty="0" err="1" smtClean="0">
                <a:cs typeface="Arial" panose="020B0604020202020204" pitchFamily="34" charset="0"/>
              </a:rPr>
              <a:t>wrt</a:t>
            </a:r>
            <a:r>
              <a:rPr lang="en-GB" sz="1600" dirty="0" smtClean="0">
                <a:cs typeface="Arial" panose="020B0604020202020204" pitchFamily="34" charset="0"/>
              </a:rPr>
              <a:t> the magnetosphere, but fixed in inertial space)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Slow oscillation of the perigee altitude,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between 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800 and 480 km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Need for deorbiting at the end of mission</a:t>
            </a:r>
          </a:p>
        </p:txBody>
      </p:sp>
      <p:sp>
        <p:nvSpPr>
          <p:cNvPr id="9" name="ZoneTexte 5"/>
          <p:cNvSpPr txBox="1">
            <a:spLocks noChangeArrowheads="1"/>
          </p:cNvSpPr>
          <p:nvPr/>
        </p:nvSpPr>
        <p:spPr bwMode="auto">
          <a:xfrm>
            <a:off x="5785805" y="4467552"/>
            <a:ext cx="335819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fr-FR" sz="1400" i="1" dirty="0">
                <a:latin typeface="Arial" charset="0"/>
                <a:cs typeface="Arial" charset="0"/>
              </a:rPr>
              <a:t>Initial ESCAPE orbit (red) </a:t>
            </a:r>
            <a:br>
              <a:rPr lang="en-GB" altLang="fr-FR" sz="1400" i="1" dirty="0">
                <a:latin typeface="Arial" charset="0"/>
                <a:cs typeface="Arial" charset="0"/>
              </a:rPr>
            </a:br>
            <a:r>
              <a:rPr lang="en-GB" altLang="fr-FR" sz="1400" i="1" dirty="0">
                <a:latin typeface="Arial" charset="0"/>
                <a:cs typeface="Arial" charset="0"/>
              </a:rPr>
              <a:t>and 1000 km altitude projection (magenta)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5923369" y="5207829"/>
            <a:ext cx="3134906" cy="156966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sz="1600" dirty="0"/>
              <a:t>Due to the natural orbit evolution the </a:t>
            </a:r>
            <a:r>
              <a:rPr lang="en-GB" sz="1600" b="1" dirty="0" smtClean="0"/>
              <a:t>orbit covers successively </a:t>
            </a:r>
            <a:r>
              <a:rPr lang="en-GB" sz="1600" dirty="0"/>
              <a:t>the </a:t>
            </a:r>
            <a:r>
              <a:rPr lang="en-GB" sz="1600" u="sng" dirty="0"/>
              <a:t>northern polar cap escape </a:t>
            </a:r>
            <a:r>
              <a:rPr lang="en-GB" sz="1600" u="sng" dirty="0" smtClean="0"/>
              <a:t>route</a:t>
            </a:r>
            <a:r>
              <a:rPr lang="en-GB" sz="1600" dirty="0" smtClean="0"/>
              <a:t>, the </a:t>
            </a:r>
            <a:r>
              <a:rPr lang="en-GB" sz="1600" u="sng" dirty="0" smtClean="0"/>
              <a:t>equatorial </a:t>
            </a:r>
            <a:r>
              <a:rPr lang="en-US" sz="1600" u="sng" dirty="0" smtClean="0"/>
              <a:t>ring current</a:t>
            </a:r>
            <a:r>
              <a:rPr lang="en-US" sz="1600" dirty="0" smtClean="0"/>
              <a:t>, and </a:t>
            </a:r>
            <a:r>
              <a:rPr lang="en-US" sz="1600" dirty="0"/>
              <a:t>then the </a:t>
            </a:r>
            <a:r>
              <a:rPr lang="en-US" sz="1600" u="sng" dirty="0"/>
              <a:t>southern polar cap escape </a:t>
            </a:r>
            <a:r>
              <a:rPr lang="en-US" sz="1600" u="sng" dirty="0" smtClean="0"/>
              <a:t>route</a:t>
            </a:r>
            <a:r>
              <a:rPr lang="en-US" sz="1600" dirty="0" smtClean="0"/>
              <a:t>.</a:t>
            </a:r>
            <a:endParaRPr lang="en-GB" sz="1600" dirty="0"/>
          </a:p>
        </p:txBody>
      </p:sp>
      <p:grpSp>
        <p:nvGrpSpPr>
          <p:cNvPr id="10" name="Groupe 9"/>
          <p:cNvGrpSpPr/>
          <p:nvPr/>
        </p:nvGrpSpPr>
        <p:grpSpPr>
          <a:xfrm>
            <a:off x="5970994" y="83198"/>
            <a:ext cx="2980126" cy="4138444"/>
            <a:chOff x="5923369" y="1197623"/>
            <a:chExt cx="2980126" cy="4138444"/>
          </a:xfrm>
        </p:grpSpPr>
        <p:pic>
          <p:nvPicPr>
            <p:cNvPr id="11" name="Image 2" descr="D:\Utilisateurs\laurensa\Documents\PASO-SU\Cosmic Vision\Cosmic Vision 4 (M5)\Escape\images-dessins\argument_perigee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3369" y="1197623"/>
              <a:ext cx="2980126" cy="4138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2" name="Connecteur droit 7"/>
            <p:cNvCxnSpPr>
              <a:cxnSpLocks noChangeShapeType="1"/>
            </p:cNvCxnSpPr>
            <p:nvPr/>
          </p:nvCxnSpPr>
          <p:spPr bwMode="auto">
            <a:xfrm flipV="1">
              <a:off x="6893279" y="1303771"/>
              <a:ext cx="1005109" cy="3732428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" name="ZoneTexte 9"/>
            <p:cNvSpPr txBox="1">
              <a:spLocks noChangeArrowheads="1"/>
            </p:cNvSpPr>
            <p:nvPr/>
          </p:nvSpPr>
          <p:spPr bwMode="auto">
            <a:xfrm>
              <a:off x="7400397" y="3377637"/>
              <a:ext cx="137137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fr-FR" sz="1600" dirty="0">
                  <a:latin typeface="Arial" charset="0"/>
                  <a:cs typeface="Arial" charset="0"/>
                </a:rPr>
                <a:t>76.6°/ year</a:t>
              </a:r>
            </a:p>
          </p:txBody>
        </p:sp>
      </p:grpSp>
      <p:sp>
        <p:nvSpPr>
          <p:cNvPr id="14" name="Arc 13"/>
          <p:cNvSpPr/>
          <p:nvPr/>
        </p:nvSpPr>
        <p:spPr bwMode="auto">
          <a:xfrm rot="1200000">
            <a:off x="6682289" y="2525282"/>
            <a:ext cx="1039491" cy="681823"/>
          </a:xfrm>
          <a:prstGeom prst="arc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ZoneTexte 3"/>
          <p:cNvSpPr txBox="1"/>
          <p:nvPr/>
        </p:nvSpPr>
        <p:spPr>
          <a:xfrm>
            <a:off x="6918419" y="2518348"/>
            <a:ext cx="2611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CC00CC"/>
                </a:solidFill>
              </a:rPr>
              <a:t>N</a:t>
            </a:r>
            <a:endParaRPr lang="en-GB" sz="1600" dirty="0">
              <a:solidFill>
                <a:srgbClr val="CC00CC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948399" y="4140880"/>
            <a:ext cx="2611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CC00CC"/>
                </a:solidFill>
              </a:rPr>
              <a:t>S</a:t>
            </a:r>
            <a:endParaRPr lang="en-GB" sz="1600" dirty="0">
              <a:solidFill>
                <a:srgbClr val="CC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6253</TotalTime>
  <Words>1635</Words>
  <Application>Microsoft Office PowerPoint</Application>
  <PresentationFormat>Affichage à l'écran (4:3)</PresentationFormat>
  <Paragraphs>399</Paragraphs>
  <Slides>25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6" baseType="lpstr">
      <vt:lpstr>Office Theme</vt:lpstr>
      <vt:lpstr>ESCAPE European SpaceCraft  for the study of  Atmospheric Particle Escape </vt:lpstr>
      <vt:lpstr>Présentation PowerPoint</vt:lpstr>
      <vt:lpstr>Présentation PowerPoint</vt:lpstr>
      <vt:lpstr>Présentation PowerPoint</vt:lpstr>
      <vt:lpstr>Présentation PowerPoint</vt:lpstr>
      <vt:lpstr>Escape Mechanisms of Heavy Ions/Neutrals</vt:lpstr>
      <vt:lpstr>Escape Mechanisms (continued)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What will be measured?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IRAP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ESCAPE: mission M5 pour comprendre les mécanismes d'échappement atmosphérique</dc:title>
  <dc:subject>ESCAPE Team Mtg, Slovenia, Sep 2017</dc:subject>
  <dc:creator>Iannis Dandouras</dc:creator>
  <cp:lastModifiedBy>Iannis Dandouras</cp:lastModifiedBy>
  <cp:revision>1168</cp:revision>
  <cp:lastPrinted>2014-01-31T19:29:23Z</cp:lastPrinted>
  <dcterms:created xsi:type="dcterms:W3CDTF">2013-05-02T11:26:32Z</dcterms:created>
  <dcterms:modified xsi:type="dcterms:W3CDTF">2017-08-31T10:34:34Z</dcterms:modified>
</cp:coreProperties>
</file>