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331" r:id="rId3"/>
    <p:sldId id="324" r:id="rId4"/>
    <p:sldId id="329" r:id="rId5"/>
    <p:sldId id="330" r:id="rId6"/>
    <p:sldId id="332" r:id="rId7"/>
    <p:sldId id="325" r:id="rId8"/>
    <p:sldId id="326" r:id="rId9"/>
    <p:sldId id="328" r:id="rId10"/>
    <p:sldId id="293" r:id="rId11"/>
    <p:sldId id="321" r:id="rId12"/>
    <p:sldId id="322" r:id="rId13"/>
    <p:sldId id="323" r:id="rId14"/>
    <p:sldId id="313" r:id="rId15"/>
    <p:sldId id="319" r:id="rId16"/>
    <p:sldId id="318" r:id="rId17"/>
    <p:sldId id="314" r:id="rId18"/>
    <p:sldId id="316" r:id="rId19"/>
    <p:sldId id="317" r:id="rId20"/>
    <p:sldId id="296" r:id="rId21"/>
    <p:sldId id="310" r:id="rId22"/>
    <p:sldId id="289" r:id="rId23"/>
    <p:sldId id="312" r:id="rId24"/>
    <p:sldId id="320" r:id="rId25"/>
  </p:sldIdLst>
  <p:sldSz cx="9144000" cy="7205663"/>
  <p:notesSz cx="6858000" cy="9144000"/>
  <p:defaultTextStyle>
    <a:defPPr>
      <a:defRPr lang="en-US"/>
    </a:defPPr>
    <a:lvl1pPr algn="l" defTabSz="4302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30213" indent="26988" algn="l" defTabSz="4302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62013" indent="52388" algn="l" defTabSz="4302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93813" indent="77788" algn="l" defTabSz="4302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725613" indent="103188" algn="l" defTabSz="4302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6344" autoAdjust="0"/>
  </p:normalViewPr>
  <p:slideViewPr>
    <p:cSldViewPr snapToGrid="0" snapToObjects="1">
      <p:cViewPr varScale="1">
        <p:scale>
          <a:sx n="87" d="100"/>
          <a:sy n="87" d="100"/>
        </p:scale>
        <p:origin x="-1096" y="-96"/>
      </p:cViewPr>
      <p:guideLst>
        <p:guide orient="horz" pos="22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15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1551">
              <a:defRPr sz="1200"/>
            </a:lvl1pPr>
          </a:lstStyle>
          <a:p>
            <a:pPr>
              <a:defRPr/>
            </a:pPr>
            <a:fld id="{8E759819-A712-9C44-B8C9-AF70A672665A}" type="datetimeFigureOut">
              <a:rPr lang="en-US"/>
              <a:pPr>
                <a:defRPr/>
              </a:pPr>
              <a:t>2022-02-07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15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31551">
              <a:defRPr sz="1200"/>
            </a:lvl1pPr>
          </a:lstStyle>
          <a:p>
            <a:pPr>
              <a:defRPr/>
            </a:pPr>
            <a:fld id="{2A9E3AD5-16BF-E04D-974B-137AA4D0D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8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15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1551">
              <a:defRPr sz="1200"/>
            </a:lvl1pPr>
          </a:lstStyle>
          <a:p>
            <a:pPr>
              <a:defRPr/>
            </a:pPr>
            <a:fld id="{3FF50EF5-9BA0-5C4D-8B8D-86D91A3790D3}" type="datetimeFigureOut">
              <a:rPr lang="en-US"/>
              <a:pPr>
                <a:defRPr/>
              </a:pPr>
              <a:t>2022-02-07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85800"/>
            <a:ext cx="4352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15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31551">
              <a:defRPr sz="1200"/>
            </a:lvl1pPr>
          </a:lstStyle>
          <a:p>
            <a:pPr>
              <a:defRPr/>
            </a:pPr>
            <a:fld id="{CFEC6092-1A3B-FD4C-B5D8-A592220A6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0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02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30213" algn="l" defTabSz="4302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62013" algn="l" defTabSz="4302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293813" algn="l" defTabSz="4302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725613" algn="l" defTabSz="4302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157755" algn="l" defTabSz="4315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89306" algn="l" defTabSz="4315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0858" algn="l" defTabSz="4315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2409" algn="l" defTabSz="4315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have a long flight,  the optimum</a:t>
            </a:r>
            <a:r>
              <a:rPr lang="en-US" baseline="0" dirty="0" smtClean="0"/>
              <a:t> </a:t>
            </a:r>
            <a:r>
              <a:rPr lang="en-US" dirty="0" smtClean="0"/>
              <a:t>altitude</a:t>
            </a:r>
            <a:r>
              <a:rPr lang="en-US" baseline="0" dirty="0" smtClean="0"/>
              <a:t> is 35 to 55 km high </a:t>
            </a:r>
          </a:p>
          <a:p>
            <a:r>
              <a:rPr lang="en-US" baseline="0" dirty="0" smtClean="0"/>
              <a:t>because pressure at these altitudes is high enough within acceptable temperature range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9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21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6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685800"/>
            <a:ext cx="4352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C6092-1A3B-FD4C-B5D8-A592220A64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8430"/>
            <a:ext cx="7772400" cy="1544548"/>
          </a:xfrm>
          <a:prstGeom prst="rect">
            <a:avLst/>
          </a:prstGeom>
        </p:spPr>
        <p:txBody>
          <a:bodyPr lIns="86310" tIns="43155" rIns="86310" bIns="4315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3212"/>
            <a:ext cx="6400800" cy="1841447"/>
          </a:xfrm>
          <a:prstGeom prst="rect">
            <a:avLst/>
          </a:prstGeom>
        </p:spPr>
        <p:txBody>
          <a:bodyPr lIns="86310" tIns="43155" rIns="86310" bIns="4315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9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2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3"/>
            <a:ext cx="7469066" cy="1200944"/>
          </a:xfrm>
          <a:prstGeom prst="rect">
            <a:avLst/>
          </a:prstGeom>
        </p:spPr>
        <p:txBody>
          <a:bodyPr lIns="86310" tIns="43155" rIns="86310" bIns="4315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81335"/>
            <a:ext cx="7469066" cy="4755405"/>
          </a:xfrm>
          <a:prstGeom prst="rect">
            <a:avLst/>
          </a:prstGeom>
        </p:spPr>
        <p:txBody>
          <a:bodyPr vert="eaVert" lIns="86310" tIns="43155" rIns="86310" bIns="43155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4F28B6-4AF0-DE4C-8BA0-C6D858369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6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88576"/>
            <a:ext cx="2228850" cy="6148165"/>
          </a:xfrm>
          <a:prstGeom prst="rect">
            <a:avLst/>
          </a:prstGeom>
        </p:spPr>
        <p:txBody>
          <a:bodyPr vert="eaVert" lIns="86310" tIns="43155" rIns="86310" bIns="4315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5" y="288576"/>
            <a:ext cx="6534150" cy="6148165"/>
          </a:xfrm>
          <a:prstGeom prst="rect">
            <a:avLst/>
          </a:prstGeom>
        </p:spPr>
        <p:txBody>
          <a:bodyPr vert="eaVert" lIns="86310" tIns="43155" rIns="86310" bIns="43155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093C85-3C80-3540-8181-AA93D4FA2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3"/>
            <a:ext cx="7469066" cy="1200944"/>
          </a:xfrm>
          <a:prstGeom prst="rect">
            <a:avLst/>
          </a:prstGeom>
        </p:spPr>
        <p:txBody>
          <a:bodyPr lIns="86310" tIns="43155" rIns="86310" bIns="4315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335"/>
            <a:ext cx="7469066" cy="4755405"/>
          </a:xfrm>
          <a:prstGeom prst="rect">
            <a:avLst/>
          </a:prstGeom>
        </p:spPr>
        <p:txBody>
          <a:bodyPr lIns="86310" tIns="43155" rIns="86310" bIns="43155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4BA02E-4E7D-BF48-B636-1AF8405BE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30321"/>
            <a:ext cx="7772400" cy="1431125"/>
          </a:xfrm>
          <a:prstGeom prst="rect">
            <a:avLst/>
          </a:prstGeom>
        </p:spPr>
        <p:txBody>
          <a:bodyPr lIns="86310" tIns="43155" rIns="86310" bIns="43155" anchor="t"/>
          <a:lstStyle>
            <a:lvl1pPr algn="l">
              <a:defRPr sz="38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4070"/>
            <a:ext cx="7772400" cy="1576238"/>
          </a:xfrm>
          <a:prstGeom prst="rect">
            <a:avLst/>
          </a:prstGeom>
        </p:spPr>
        <p:txBody>
          <a:bodyPr lIns="86310" tIns="43155" rIns="86310" bIns="43155"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1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1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46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62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577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893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08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2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B19906-C5E3-544F-BAA8-89704521C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3"/>
            <a:ext cx="7469066" cy="1200944"/>
          </a:xfrm>
          <a:prstGeom prst="rect">
            <a:avLst/>
          </a:prstGeom>
        </p:spPr>
        <p:txBody>
          <a:bodyPr lIns="86310" tIns="43155" rIns="86310" bIns="4315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5" y="1681336"/>
            <a:ext cx="4381500" cy="4755405"/>
          </a:xfrm>
          <a:prstGeom prst="rect">
            <a:avLst/>
          </a:prstGeom>
        </p:spPr>
        <p:txBody>
          <a:bodyPr lIns="86310" tIns="43155" rIns="86310" bIns="43155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5" y="1681336"/>
            <a:ext cx="4381500" cy="4755405"/>
          </a:xfrm>
          <a:prstGeom prst="rect">
            <a:avLst/>
          </a:prstGeom>
        </p:spPr>
        <p:txBody>
          <a:bodyPr lIns="86310" tIns="43155" rIns="86310" bIns="43155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90C5F-8789-494B-9DEF-72AAAF453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3"/>
            <a:ext cx="8229600" cy="1200944"/>
          </a:xfrm>
          <a:prstGeom prst="rect">
            <a:avLst/>
          </a:prstGeom>
        </p:spPr>
        <p:txBody>
          <a:bodyPr lIns="86310" tIns="43155" rIns="86310" bIns="43155"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2950"/>
            <a:ext cx="4040188" cy="672195"/>
          </a:xfrm>
          <a:prstGeom prst="rect">
            <a:avLst/>
          </a:prstGeom>
        </p:spPr>
        <p:txBody>
          <a:bodyPr lIns="86310" tIns="43155" rIns="86310" bIns="43155" anchor="b"/>
          <a:lstStyle>
            <a:lvl1pPr marL="0" indent="0">
              <a:buNone/>
              <a:defRPr sz="2300" b="1"/>
            </a:lvl1pPr>
            <a:lvl2pPr marL="431551" indent="0">
              <a:buNone/>
              <a:defRPr sz="1900" b="1"/>
            </a:lvl2pPr>
            <a:lvl3pPr marL="863102" indent="0">
              <a:buNone/>
              <a:defRPr sz="1700" b="1"/>
            </a:lvl3pPr>
            <a:lvl4pPr marL="1294653" indent="0">
              <a:buNone/>
              <a:defRPr sz="1500" b="1"/>
            </a:lvl4pPr>
            <a:lvl5pPr marL="1726204" indent="0">
              <a:buNone/>
              <a:defRPr sz="1500" b="1"/>
            </a:lvl5pPr>
            <a:lvl6pPr marL="2157755" indent="0">
              <a:buNone/>
              <a:defRPr sz="1500" b="1"/>
            </a:lvl6pPr>
            <a:lvl7pPr marL="2589306" indent="0">
              <a:buNone/>
              <a:defRPr sz="1500" b="1"/>
            </a:lvl7pPr>
            <a:lvl8pPr marL="3020858" indent="0">
              <a:buNone/>
              <a:defRPr sz="1500" b="1"/>
            </a:lvl8pPr>
            <a:lvl9pPr marL="3452409" indent="0">
              <a:buNone/>
              <a:defRPr sz="15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139"/>
            <a:ext cx="4040188" cy="4151596"/>
          </a:xfrm>
          <a:prstGeom prst="rect">
            <a:avLst/>
          </a:prstGeom>
        </p:spPr>
        <p:txBody>
          <a:bodyPr lIns="86310" tIns="43155" rIns="86310" bIns="43155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612950"/>
            <a:ext cx="4041775" cy="672195"/>
          </a:xfrm>
          <a:prstGeom prst="rect">
            <a:avLst/>
          </a:prstGeom>
        </p:spPr>
        <p:txBody>
          <a:bodyPr lIns="86310" tIns="43155" rIns="86310" bIns="43155" anchor="b"/>
          <a:lstStyle>
            <a:lvl1pPr marL="0" indent="0">
              <a:buNone/>
              <a:defRPr sz="2300" b="1"/>
            </a:lvl1pPr>
            <a:lvl2pPr marL="431551" indent="0">
              <a:buNone/>
              <a:defRPr sz="1900" b="1"/>
            </a:lvl2pPr>
            <a:lvl3pPr marL="863102" indent="0">
              <a:buNone/>
              <a:defRPr sz="1700" b="1"/>
            </a:lvl3pPr>
            <a:lvl4pPr marL="1294653" indent="0">
              <a:buNone/>
              <a:defRPr sz="1500" b="1"/>
            </a:lvl4pPr>
            <a:lvl5pPr marL="1726204" indent="0">
              <a:buNone/>
              <a:defRPr sz="1500" b="1"/>
            </a:lvl5pPr>
            <a:lvl6pPr marL="2157755" indent="0">
              <a:buNone/>
              <a:defRPr sz="1500" b="1"/>
            </a:lvl6pPr>
            <a:lvl7pPr marL="2589306" indent="0">
              <a:buNone/>
              <a:defRPr sz="1500" b="1"/>
            </a:lvl7pPr>
            <a:lvl8pPr marL="3020858" indent="0">
              <a:buNone/>
              <a:defRPr sz="1500" b="1"/>
            </a:lvl8pPr>
            <a:lvl9pPr marL="3452409" indent="0">
              <a:buNone/>
              <a:defRPr sz="15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285139"/>
            <a:ext cx="4041775" cy="4151596"/>
          </a:xfrm>
          <a:prstGeom prst="rect">
            <a:avLst/>
          </a:prstGeom>
        </p:spPr>
        <p:txBody>
          <a:bodyPr lIns="86310" tIns="43155" rIns="86310" bIns="43155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F90C2D-1FFC-5D4D-8D63-86311A2A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3"/>
            <a:ext cx="7469066" cy="1200944"/>
          </a:xfrm>
          <a:prstGeom prst="rect">
            <a:avLst/>
          </a:prstGeom>
        </p:spPr>
        <p:txBody>
          <a:bodyPr lIns="86310" tIns="43155" rIns="86310" bIns="4315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CC585B-2ECF-3244-A0A3-37F2B969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011120-C80E-0849-BF50-84CA8B9BF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7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86894"/>
            <a:ext cx="3008313" cy="1220960"/>
          </a:xfrm>
          <a:prstGeom prst="rect">
            <a:avLst/>
          </a:prstGeom>
        </p:spPr>
        <p:txBody>
          <a:bodyPr lIns="86310" tIns="43155" rIns="86310" bIns="43155" anchor="b"/>
          <a:lstStyle>
            <a:lvl1pPr algn="l">
              <a:defRPr sz="19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86903"/>
            <a:ext cx="5111750" cy="6149834"/>
          </a:xfrm>
          <a:prstGeom prst="rect">
            <a:avLst/>
          </a:prstGeom>
        </p:spPr>
        <p:txBody>
          <a:bodyPr lIns="86310" tIns="43155" rIns="86310" bIns="43155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507854"/>
            <a:ext cx="3008313" cy="4928874"/>
          </a:xfrm>
          <a:prstGeom prst="rect">
            <a:avLst/>
          </a:prstGeom>
        </p:spPr>
        <p:txBody>
          <a:bodyPr lIns="86310" tIns="43155" rIns="86310" bIns="43155"/>
          <a:lstStyle>
            <a:lvl1pPr marL="0" indent="0">
              <a:buNone/>
              <a:defRPr sz="1300"/>
            </a:lvl1pPr>
            <a:lvl2pPr marL="431551" indent="0">
              <a:buNone/>
              <a:defRPr sz="1100"/>
            </a:lvl2pPr>
            <a:lvl3pPr marL="863102" indent="0">
              <a:buNone/>
              <a:defRPr sz="900"/>
            </a:lvl3pPr>
            <a:lvl4pPr marL="1294653" indent="0">
              <a:buNone/>
              <a:defRPr sz="800"/>
            </a:lvl4pPr>
            <a:lvl5pPr marL="1726204" indent="0">
              <a:buNone/>
              <a:defRPr sz="800"/>
            </a:lvl5pPr>
            <a:lvl6pPr marL="2157755" indent="0">
              <a:buNone/>
              <a:defRPr sz="800"/>
            </a:lvl6pPr>
            <a:lvl7pPr marL="2589306" indent="0">
              <a:buNone/>
              <a:defRPr sz="800"/>
            </a:lvl7pPr>
            <a:lvl8pPr marL="3020858" indent="0">
              <a:buNone/>
              <a:defRPr sz="800"/>
            </a:lvl8pPr>
            <a:lvl9pPr marL="3452409" indent="0">
              <a:buNone/>
              <a:defRPr sz="8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51848B-BC33-8645-BBCB-CE031E00E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3967"/>
            <a:ext cx="5486400" cy="595469"/>
          </a:xfrm>
          <a:prstGeom prst="rect">
            <a:avLst/>
          </a:prstGeom>
        </p:spPr>
        <p:txBody>
          <a:bodyPr lIns="86310" tIns="43155" rIns="86310" bIns="43155" anchor="b"/>
          <a:lstStyle>
            <a:lvl1pPr algn="l">
              <a:defRPr sz="19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43839"/>
            <a:ext cx="5486400" cy="4323398"/>
          </a:xfrm>
          <a:prstGeom prst="rect">
            <a:avLst/>
          </a:prstGeom>
        </p:spPr>
        <p:txBody>
          <a:bodyPr lIns="86310" tIns="43155" rIns="86310" bIns="43155" rtlCol="0">
            <a:normAutofit/>
          </a:bodyPr>
          <a:lstStyle>
            <a:lvl1pPr marL="0" indent="0">
              <a:buNone/>
              <a:defRPr sz="3000"/>
            </a:lvl1pPr>
            <a:lvl2pPr marL="431551" indent="0">
              <a:buNone/>
              <a:defRPr sz="2600"/>
            </a:lvl2pPr>
            <a:lvl3pPr marL="863102" indent="0">
              <a:buNone/>
              <a:defRPr sz="2300"/>
            </a:lvl3pPr>
            <a:lvl4pPr marL="1294653" indent="0">
              <a:buNone/>
              <a:defRPr sz="1900"/>
            </a:lvl4pPr>
            <a:lvl5pPr marL="1726204" indent="0">
              <a:buNone/>
              <a:defRPr sz="1900"/>
            </a:lvl5pPr>
            <a:lvl6pPr marL="2157755" indent="0">
              <a:buNone/>
              <a:defRPr sz="1900"/>
            </a:lvl6pPr>
            <a:lvl7pPr marL="2589306" indent="0">
              <a:buNone/>
              <a:defRPr sz="1900"/>
            </a:lvl7pPr>
            <a:lvl8pPr marL="3020858" indent="0">
              <a:buNone/>
              <a:defRPr sz="1900"/>
            </a:lvl8pPr>
            <a:lvl9pPr marL="3452409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9435"/>
            <a:ext cx="5486400" cy="845664"/>
          </a:xfrm>
          <a:prstGeom prst="rect">
            <a:avLst/>
          </a:prstGeom>
        </p:spPr>
        <p:txBody>
          <a:bodyPr lIns="86310" tIns="43155" rIns="86310" bIns="43155"/>
          <a:lstStyle>
            <a:lvl1pPr marL="0" indent="0">
              <a:buNone/>
              <a:defRPr sz="1300"/>
            </a:lvl1pPr>
            <a:lvl2pPr marL="431551" indent="0">
              <a:buNone/>
              <a:defRPr sz="1100"/>
            </a:lvl2pPr>
            <a:lvl3pPr marL="863102" indent="0">
              <a:buNone/>
              <a:defRPr sz="900"/>
            </a:lvl3pPr>
            <a:lvl4pPr marL="1294653" indent="0">
              <a:buNone/>
              <a:defRPr sz="800"/>
            </a:lvl4pPr>
            <a:lvl5pPr marL="1726204" indent="0">
              <a:buNone/>
              <a:defRPr sz="800"/>
            </a:lvl5pPr>
            <a:lvl6pPr marL="2157755" indent="0">
              <a:buNone/>
              <a:defRPr sz="800"/>
            </a:lvl6pPr>
            <a:lvl7pPr marL="2589306" indent="0">
              <a:buNone/>
              <a:defRPr sz="800"/>
            </a:lvl7pPr>
            <a:lvl8pPr marL="3020858" indent="0">
              <a:buNone/>
              <a:defRPr sz="800"/>
            </a:lvl8pPr>
            <a:lvl9pPr marL="3452409" indent="0">
              <a:buNone/>
              <a:defRPr sz="8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80204"/>
            <a:ext cx="2133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0204"/>
            <a:ext cx="2895600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3139" y="6680204"/>
            <a:ext cx="750887" cy="382588"/>
          </a:xfrm>
          <a:prstGeom prst="rect">
            <a:avLst/>
          </a:prstGeom>
        </p:spPr>
        <p:txBody>
          <a:bodyPr lIns="86310" tIns="43155" rIns="86310" bIns="43155"/>
          <a:lstStyle>
            <a:lvl1pPr defTabSz="43155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7CF095-7BF4-F645-8ACD-C68E0704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0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4"/>
          <p:cNvSpPr txBox="1">
            <a:spLocks noChangeArrowheads="1"/>
          </p:cNvSpPr>
          <p:nvPr userDrawn="1"/>
        </p:nvSpPr>
        <p:spPr bwMode="auto">
          <a:xfrm>
            <a:off x="8402638" y="6654800"/>
            <a:ext cx="857250" cy="48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10" tIns="43155" rIns="86310" bIns="431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31551" eaLnBrk="1" hangingPunct="1">
              <a:defRPr/>
            </a:pPr>
            <a:r>
              <a:rPr 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Kiruna</a:t>
            </a:r>
          </a:p>
          <a:p>
            <a:pPr defTabSz="431551" eaLnBrk="1" hangingPunct="1">
              <a:defRPr/>
            </a:pPr>
            <a:r>
              <a:rPr lang="en-US" sz="13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Sweden</a:t>
            </a:r>
          </a:p>
        </p:txBody>
      </p:sp>
      <p:sp>
        <p:nvSpPr>
          <p:cNvPr id="12" name="Rektangel 4"/>
          <p:cNvSpPr/>
          <p:nvPr userDrawn="1"/>
        </p:nvSpPr>
        <p:spPr>
          <a:xfrm>
            <a:off x="0" y="6665913"/>
            <a:ext cx="9144000" cy="550862"/>
          </a:xfrm>
          <a:prstGeom prst="rect">
            <a:avLst/>
          </a:prstGeom>
          <a:solidFill>
            <a:srgbClr val="002D72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310" tIns="43155" rIns="86310" bIns="43155" anchor="ctr"/>
          <a:lstStyle/>
          <a:p>
            <a:pPr algn="ctr" defTabSz="4315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 userDrawn="1"/>
        </p:nvSpPr>
        <p:spPr bwMode="auto">
          <a:xfrm>
            <a:off x="7634288" y="6665913"/>
            <a:ext cx="1509712" cy="48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10" tIns="43155" rIns="86310" bIns="431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31551" eaLnBrk="1" hangingPunct="1">
              <a:defRPr/>
            </a:pP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M. Yamauchi </a:t>
            </a:r>
            <a:r>
              <a:rPr lang="en-US" sz="13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Kiruna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Sweden</a:t>
            </a:r>
          </a:p>
        </p:txBody>
      </p:sp>
      <p:pic>
        <p:nvPicPr>
          <p:cNvPr id="1029" name="Bildobjekt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705600"/>
            <a:ext cx="4397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384676" y="6804039"/>
            <a:ext cx="430786" cy="34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310" tIns="43155" rIns="86310" bIns="4315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31551" eaLnBrk="1" hangingPunct="1">
              <a:defRPr/>
            </a:pPr>
            <a:fld id="{C1B12EF2-D349-B145-A972-EB81FE66801D}" type="slidenum">
              <a:rPr lang="en-US" sz="1700" smtClean="0">
                <a:solidFill>
                  <a:schemeClr val="bg1"/>
                </a:solidFill>
              </a:rPr>
              <a:pPr defTabSz="431551" eaLnBrk="1" hangingPunct="1">
                <a:defRPr/>
              </a:pPr>
              <a:t>‹#›</a:t>
            </a:fld>
            <a:endParaRPr lang="en-US" sz="17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hdr="0" ftr="0" dt="0"/>
  <p:txStyles>
    <p:titleStyle>
      <a:lvl1pPr algn="ctr" defTabSz="430213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3021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3021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3021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3021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</a:defRPr>
      </a:lvl5pPr>
      <a:lvl6pPr marL="431551" algn="ctr" defTabSz="431551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</a:defRPr>
      </a:lvl6pPr>
      <a:lvl7pPr marL="863102" algn="ctr" defTabSz="431551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</a:defRPr>
      </a:lvl7pPr>
      <a:lvl8pPr marL="1294653" algn="ctr" defTabSz="431551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</a:defRPr>
      </a:lvl8pPr>
      <a:lvl9pPr marL="1726204" algn="ctr" defTabSz="431551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22263" indent="-322263" algn="l" defTabSz="430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00088" indent="-268288" algn="l" defTabSz="430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077913" indent="-214313" algn="l" defTabSz="430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509713" indent="-214313" algn="l" defTabSz="430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941513" indent="-214313" algn="l" defTabSz="430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373531" indent="-215776" algn="l" defTabSz="43155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5082" indent="-215776" algn="l" defTabSz="43155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6633" indent="-215776" algn="l" defTabSz="43155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8184" indent="-215776" algn="l" defTabSz="43155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5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551" algn="l" defTabSz="4315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102" algn="l" defTabSz="4315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653" algn="l" defTabSz="4315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6204" algn="l" defTabSz="4315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7755" algn="l" defTabSz="4315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9306" algn="l" defTabSz="4315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0858" algn="l" defTabSz="4315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2409" algn="l" defTabSz="4315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57151"/>
              </p:ext>
            </p:extLst>
          </p:nvPr>
        </p:nvGraphicFramePr>
        <p:xfrm>
          <a:off x="120317" y="75057"/>
          <a:ext cx="9023683" cy="71932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69367"/>
                <a:gridCol w="54543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Element 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mass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Balloon (2 balloons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        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4m</a:t>
                      </a:r>
                      <a:r>
                        <a:rPr lang="en-US" sz="1800" dirty="0" smtClean="0">
                          <a:effectLst/>
                        </a:rPr>
                        <a:t>/5 m diameter)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690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+180) kg = 90</a:t>
                      </a:r>
                      <a:r>
                        <a:rPr lang="en-US" sz="1800" baseline="0" dirty="0" smtClean="0">
                          <a:effectLst/>
                        </a:rPr>
                        <a:t> kg x 2 + entry/tank </a:t>
                      </a:r>
                      <a:r>
                        <a:rPr lang="en-US" sz="1800" baseline="0" dirty="0" err="1" smtClean="0">
                          <a:effectLst/>
                        </a:rPr>
                        <a:t>etc</a:t>
                      </a:r>
                      <a:r>
                        <a:rPr lang="en-US" sz="1800" baseline="0" dirty="0" smtClean="0">
                          <a:effectLst/>
                        </a:rPr>
                        <a:t> 510kg x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550? (+140) kg = 45 kg x 2 + entry/tank </a:t>
                      </a:r>
                      <a:r>
                        <a:rPr lang="en-US" sz="1800" baseline="0" dirty="0" err="1" smtClean="0">
                          <a:solidFill>
                            <a:srgbClr val="0000FF"/>
                          </a:solidFill>
                          <a:effectLst/>
                        </a:rPr>
                        <a:t>etc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460kg? x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(using single thermal shield for several balloons)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8000"/>
                          </a:solidFill>
                          <a:effectLst/>
                        </a:rPr>
                        <a:t>3.54 m diameter Vega </a:t>
                      </a:r>
                      <a:r>
                        <a:rPr lang="en-US" sz="1800" baseline="0" dirty="0" smtClean="0">
                          <a:solidFill>
                            <a:srgbClr val="008000"/>
                          </a:solidFill>
                          <a:effectLst/>
                        </a:rPr>
                        <a:t>balloon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aseline="0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teflon</a:t>
                      </a:r>
                      <a:r>
                        <a:rPr lang="en-US" sz="1800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, </a:t>
                      </a:r>
                      <a:r>
                        <a:rPr lang="en-US" sz="1800" baseline="0" dirty="0" err="1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seperated</a:t>
                      </a:r>
                      <a:r>
                        <a:rPr lang="en-US" sz="1800" baseline="0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from launder</a:t>
                      </a:r>
                      <a:endParaRPr lang="en-US" sz="1800" dirty="0">
                        <a:solidFill>
                          <a:srgbClr val="008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8000"/>
                          </a:solidFill>
                          <a:effectLst/>
                        </a:rPr>
                        <a:t>    total</a:t>
                      </a:r>
                      <a:r>
                        <a:rPr lang="en-US" sz="1800" baseline="0" dirty="0" smtClean="0">
                          <a:solidFill>
                            <a:srgbClr val="008000"/>
                          </a:solidFill>
                          <a:effectLst/>
                        </a:rPr>
                        <a:t> 21 kg = balloon (He 2 kg) +  gondola 7 kg</a:t>
                      </a:r>
                      <a:endParaRPr lang="en-US" sz="1800" dirty="0">
                        <a:solidFill>
                          <a:srgbClr val="008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extra balloons without payload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         30 kg without gondola /</a:t>
                      </a:r>
                      <a:r>
                        <a:rPr lang="en-US" sz="1800" baseline="0" dirty="0" smtClean="0">
                          <a:effectLst/>
                        </a:rPr>
                        <a:t> each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     cf. EVE (6</a:t>
                      </a:r>
                      <a:r>
                        <a:rPr lang="en-US" sz="1800" b="1" baseline="0" dirty="0" smtClean="0">
                          <a:effectLst/>
                        </a:rPr>
                        <a:t> m diameter) = 160 kg</a:t>
                      </a:r>
                      <a:endParaRPr lang="en-US" sz="18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</a:rPr>
                        <a:t>      balloon (27 kg + He 16 kg) +  gondola 116 kg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</a:rPr>
                        <a:t>     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entry/tank </a:t>
                      </a:r>
                      <a:r>
                        <a:rPr lang="en-US" sz="1800" b="1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etc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506 kg/CNES =&gt; total 665 kg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90 kg =&gt;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5 m diameter 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balloon (21 kg + He 10 kg) +  gondola 58 kg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45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 kg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=&gt;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4 m diameter ?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    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balloon (15 kg + He 6 kg) + 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effectLst/>
                        </a:rPr>
                        <a:t> gondola 23 kg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dry </a:t>
                      </a:r>
                      <a:r>
                        <a:rPr lang="en-US" sz="1800" dirty="0" smtClean="0">
                          <a:effectLst/>
                        </a:rPr>
                        <a:t>mass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1200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+25%) kg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          balloon + entry shell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550 (+25%)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kg,  all balloons must be equal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          pure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orbiter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3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600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buss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+ payload (+25%) kg =&gt; 50 kg payload (UHF relay  10W/5kg,  +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SI 40-45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kg 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</a:t>
                      </a:r>
                      <a:r>
                        <a:rPr lang="en-US" sz="1800" dirty="0" err="1" smtClean="0"/>
                        <a:t>cf</a:t>
                      </a:r>
                      <a:r>
                        <a:rPr lang="en-US" sz="1800" dirty="0" smtClean="0"/>
                        <a:t> VEX/</a:t>
                      </a:r>
                      <a:r>
                        <a:rPr lang="en-US" sz="1800" dirty="0" err="1" smtClean="0"/>
                        <a:t>EnVision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700/805 kg</a:t>
                      </a:r>
                      <a:r>
                        <a:rPr lang="en-US" sz="1800" baseline="0" dirty="0" smtClean="0"/>
                        <a:t> dry mass, with </a:t>
                      </a:r>
                      <a:r>
                        <a:rPr lang="en-US" sz="1800" dirty="0" smtClean="0"/>
                        <a:t>93 kg/212 kg payload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orbiter (</a:t>
                      </a:r>
                      <a:r>
                        <a:rPr lang="en-US" sz="1800" dirty="0" smtClean="0">
                          <a:effectLst/>
                        </a:rPr>
                        <a:t>balloon </a:t>
                      </a:r>
                      <a:r>
                        <a:rPr lang="en-US" sz="1800" dirty="0">
                          <a:effectLst/>
                        </a:rPr>
                        <a:t>related)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+25%) </a:t>
                      </a:r>
                      <a:r>
                        <a:rPr lang="en-US" sz="1800" dirty="0" smtClean="0">
                          <a:effectLst/>
                        </a:rPr>
                        <a:t>kg = </a:t>
                      </a:r>
                      <a:r>
                        <a:rPr lang="en-US" sz="1800" dirty="0" smtClean="0">
                          <a:effectLst/>
                        </a:rPr>
                        <a:t>transmitter 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orbiter (other payload)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40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+25%) </a:t>
                      </a:r>
                      <a:r>
                        <a:rPr lang="en-US" sz="1800" dirty="0" smtClean="0">
                          <a:effectLst/>
                        </a:rPr>
                        <a:t>kg = camera (</a:t>
                      </a:r>
                      <a:r>
                        <a:rPr lang="en-US" sz="1800" dirty="0" smtClean="0">
                          <a:effectLst/>
                        </a:rPr>
                        <a:t>25-30 </a:t>
                      </a:r>
                      <a:r>
                        <a:rPr lang="en-US" sz="1800" dirty="0" smtClean="0">
                          <a:effectLst/>
                        </a:rPr>
                        <a:t>kg) + in-situ (</a:t>
                      </a:r>
                      <a:r>
                        <a:rPr lang="en-US" sz="1800" dirty="0" smtClean="0">
                          <a:effectLst/>
                        </a:rPr>
                        <a:t>10-15 </a:t>
                      </a:r>
                      <a:r>
                        <a:rPr lang="en-US" sz="1800" dirty="0" smtClean="0">
                          <a:effectLst/>
                        </a:rPr>
                        <a:t>kg)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cf. </a:t>
                      </a:r>
                      <a:r>
                        <a:rPr lang="en-US" sz="1800" dirty="0" err="1" smtClean="0"/>
                        <a:t>Akatsuki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 kg / 5 cameras</a:t>
                      </a:r>
                      <a:r>
                        <a:rPr lang="en-US" sz="1800" baseline="0" dirty="0" smtClean="0"/>
                        <a:t>   with  </a:t>
                      </a:r>
                      <a:r>
                        <a:rPr lang="en-US" sz="1800" dirty="0" smtClean="0"/>
                        <a:t>320 kg dry mass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Fuel (</a:t>
                      </a:r>
                      <a:r>
                        <a:rPr lang="en-US" sz="1800" dirty="0" err="1">
                          <a:effectLst/>
                        </a:rPr>
                        <a:t>Xe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600 kg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   balloon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power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  max 40 W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/ battery + solar panel (IR wavelength)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cf</a:t>
                      </a:r>
                      <a:r>
                        <a:rPr lang="en-US" sz="1800" baseline="0" dirty="0" smtClean="0"/>
                        <a:t> ESA annex (for Venus)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&lt; 1200 kg (+350 kg) dry mass + 600 kg fuel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2701" y="2886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update 2022-0207b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0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42320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</a:t>
            </a:r>
            <a:r>
              <a:rPr lang="en-US" sz="3600" b="1" dirty="0" smtClean="0">
                <a:solidFill>
                  <a:srgbClr val="0000FF"/>
                </a:solidFill>
                <a:ea typeface="ＭＳ Ｐゴシック"/>
              </a:rPr>
              <a:t>Balloon for M7 (or M8)</a:t>
            </a:r>
            <a:endParaRPr lang="en-US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3190" y="1823543"/>
            <a:ext cx="7792810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latin typeface="Arial"/>
                <a:cs typeface="Arial"/>
              </a:rPr>
              <a:t>Surface science (volcano &amp; tectonics, both present and past)</a:t>
            </a: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b="1" dirty="0" smtClean="0">
                <a:latin typeface="Arial"/>
                <a:cs typeface="Arial"/>
              </a:rPr>
              <a:t>Atmospheric/Cloud science (dynamics, chemistry)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523" y="900213"/>
            <a:ext cx="884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Venus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(at &lt; 60 km altitude) i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 largely hidden by thick cloud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⇒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Many important science questions remains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692" y="3151268"/>
            <a:ext cx="8191499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Venus Express (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Atmosphere + Magnetosphere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arrivde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2006)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, RS</a:t>
            </a: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Akatsuki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Super-rotation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arrived 2015)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,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RS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Shukrayaan-1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Atmosphere </a:t>
            </a:r>
            <a:r>
              <a:rPr lang="en-US" b="1" dirty="0" smtClean="0">
                <a:latin typeface="Arial"/>
                <a:cs typeface="Arial"/>
              </a:rPr>
              <a:t>+ Ionosphere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2024) ,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in-situ (+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balloon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VERITAS (</a:t>
            </a:r>
            <a:r>
              <a:rPr lang="en-US" dirty="0" smtClean="0">
                <a:latin typeface="Arial"/>
                <a:cs typeface="Arial"/>
              </a:rPr>
              <a:t>Surface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2028)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,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				selected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June 2021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EnVision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dirty="0" smtClean="0">
                <a:latin typeface="Arial"/>
                <a:cs typeface="Arial"/>
              </a:rPr>
              <a:t>Surface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2031) ,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			selected June 2021</a:t>
            </a: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DAVINCI (</a:t>
            </a:r>
            <a:r>
              <a:rPr lang="en-US" b="1" dirty="0" smtClean="0">
                <a:latin typeface="Arial"/>
                <a:cs typeface="Arial"/>
              </a:rPr>
              <a:t>Atmosphere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2029) , </a:t>
            </a: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lander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selected June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2021</a:t>
            </a:r>
          </a:p>
          <a:p>
            <a:pPr>
              <a:spcBef>
                <a:spcPts val="400"/>
              </a:spcBef>
            </a:pP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? </a:t>
            </a:r>
            <a:r>
              <a:rPr lang="en-US" dirty="0" smtClean="0">
                <a:latin typeface="Arial"/>
                <a:cs typeface="Arial"/>
              </a:rPr>
              <a:t>NASA's Venus cloud explorer (</a:t>
            </a:r>
            <a:r>
              <a:rPr lang="en-US" b="1" dirty="0">
                <a:latin typeface="Arial"/>
                <a:cs typeface="Arial"/>
              </a:rPr>
              <a:t>Atmosphere</a:t>
            </a:r>
            <a:r>
              <a:rPr lang="en-US" dirty="0" smtClean="0">
                <a:latin typeface="Arial"/>
                <a:cs typeface="Arial"/>
              </a:rPr>
              <a:t>) ,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balloon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RS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?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Venera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-D (</a:t>
            </a:r>
            <a:r>
              <a:rPr lang="en-US" b="1" dirty="0">
                <a:latin typeface="Arial"/>
                <a:cs typeface="Arial"/>
              </a:rPr>
              <a:t>Atmosphere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) ,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balloon</a:t>
            </a:r>
            <a:r>
              <a:rPr lang="en-US" dirty="0" err="1">
                <a:latin typeface="Arial"/>
                <a:cs typeface="Arial"/>
              </a:rPr>
              <a:t>+</a:t>
            </a:r>
            <a:r>
              <a:rPr lang="en-US" dirty="0" err="1">
                <a:solidFill>
                  <a:srgbClr val="008000"/>
                </a:solidFill>
                <a:latin typeface="Arial"/>
                <a:cs typeface="Arial"/>
              </a:rPr>
              <a:t>lande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RS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007" y="2721225"/>
            <a:ext cx="8697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But "majority of remote-sensing science" are largely taken by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007" y="6197584"/>
            <a:ext cx="820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⇒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Only Indian balloon is "approved" at present  </a:t>
            </a:r>
          </a:p>
        </p:txBody>
      </p:sp>
    </p:spTree>
    <p:extLst>
      <p:ext uri="{BB962C8B-B14F-4D97-AF65-F5344CB8AC3E}">
        <p14:creationId xmlns:p14="http://schemas.microsoft.com/office/powerpoint/2010/main" val="86465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42320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</a:t>
            </a:r>
            <a:r>
              <a:rPr lang="en-US" sz="3600" b="1" dirty="0" smtClean="0">
                <a:solidFill>
                  <a:srgbClr val="0000FF"/>
                </a:solidFill>
                <a:ea typeface="ＭＳ Ｐゴシック"/>
              </a:rPr>
              <a:t>Balloon for M7 (or M8)</a:t>
            </a:r>
            <a:endParaRPr lang="en-US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499" y="761455"/>
            <a:ext cx="869949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Cloud/atmospheric science using balloons (</a:t>
            </a:r>
            <a:r>
              <a:rPr lang="en-US" sz="2000" dirty="0" smtClean="0">
                <a:latin typeface="Arial"/>
                <a:cs typeface="Arial"/>
              </a:rPr>
              <a:t>chemistry, dynamics)</a:t>
            </a:r>
          </a:p>
          <a:p>
            <a:pPr marL="342900" indent="-342900">
              <a:spcBef>
                <a:spcPts val="400"/>
              </a:spcBef>
              <a:buAutoNum type="arabicParenBoth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Any "attractive"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science theme beyond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past/approved missions?</a:t>
            </a:r>
          </a:p>
          <a:p>
            <a:pPr marL="342900" indent="-342900">
              <a:spcBef>
                <a:spcPts val="400"/>
              </a:spcBef>
              <a:buAutoNum type="arabicParenBoth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Must differentiate from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NASA’s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big (Venus Cloud Explorer) mission?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497" y="5606678"/>
            <a:ext cx="8570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⇒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3D 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convection at 3D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atmosphere: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minor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convection and its relation to the super rotation up to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thermosphere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499" y="3595871"/>
            <a:ext cx="8570084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 to (1): Convection and waves are "contaminated" by super rotation</a:t>
            </a:r>
          </a:p>
          <a:p>
            <a:pPr lvl="1" indent="0">
              <a:spcBef>
                <a:spcPts val="4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⇒ Need to understand other dynamics and their relation to super-rotation</a:t>
            </a:r>
          </a:p>
          <a:p>
            <a:pPr lvl="1" indent="0">
              <a:spcBef>
                <a:spcPts val="4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(Are they common with the Earth, or unique to Venus/super-rotation?)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 to (2): Multipoint measurement is possible "method" that would be new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 indent="0">
              <a:spcBef>
                <a:spcPts val="4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⇒ O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nly very small payload is possible, i.e.,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radiosonde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type</a:t>
            </a:r>
          </a:p>
          <a:p>
            <a:pPr lvl="1" indent="0">
              <a:spcBef>
                <a:spcPts val="4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(Instruments of orbiter must reinforce it)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498" y="1870203"/>
            <a:ext cx="86995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Akatsuki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⇒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Super rotation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is mainly maintained by thermal-tide of the cloud</a:t>
            </a: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VEX ⇒ many thing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chemistry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and heat including D/H ratio and surface hot spot</a:t>
            </a: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Indian ⇒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some local dynamics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and chemistry at convection layer</a:t>
            </a: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DAVINCI ⇒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full composition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all the way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down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Cloud Explorer) ⇒ everything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that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can be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done with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single balloon</a:t>
            </a:r>
          </a:p>
        </p:txBody>
      </p:sp>
    </p:spTree>
    <p:extLst>
      <p:ext uri="{BB962C8B-B14F-4D97-AF65-F5344CB8AC3E}">
        <p14:creationId xmlns:p14="http://schemas.microsoft.com/office/powerpoint/2010/main" val="397409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42320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</a:t>
            </a:r>
            <a:r>
              <a:rPr lang="en-US" sz="3600" b="1" dirty="0" smtClean="0">
                <a:solidFill>
                  <a:srgbClr val="0000FF"/>
                </a:solidFill>
                <a:ea typeface="ＭＳ Ｐゴシック"/>
              </a:rPr>
              <a:t>Balloon for M7 (or M8)</a:t>
            </a:r>
            <a:endParaRPr lang="en-US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340" y="2620793"/>
            <a:ext cx="8825660" cy="294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Payload (dry mass: 1500 kg,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payload=20%=300 kg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Multiple balloons: “equal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many sisters” rather than “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mother-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daughter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”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minimum 4: low latitude &lt; 40° + polar  70°, two different altitude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cf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Vega: 3.4 m radius, 12kg balloon + 6kg gondola, 6 kg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payload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Can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put extra instrument, like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infrasound (from mass/power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viewpoint)?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camera possible to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put on orbiter (from DSN telemetry/budget viewpoint)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Ionospheric convection: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how many instruments are needed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How to maximize communication to balloon both equatorial (T=4 days) and polar region (T=20 day) using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olar orbiting SC (best option to drop balloons)?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916" y="732198"/>
            <a:ext cx="7982709" cy="171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3D 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convection at 3D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atmosphere: </a:t>
            </a:r>
          </a:p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inor </a:t>
            </a:r>
            <a:r>
              <a:rPr lang="en-US" dirty="0">
                <a:latin typeface="Arial"/>
                <a:cs typeface="Arial"/>
              </a:rPr>
              <a:t>convection and its relation to the super </a:t>
            </a:r>
            <a:r>
              <a:rPr lang="en-US" dirty="0" smtClean="0">
                <a:latin typeface="Arial"/>
                <a:cs typeface="Arial"/>
              </a:rPr>
              <a:t>rotation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 (unique to Venus or common with the Earth?)</a:t>
            </a:r>
          </a:p>
          <a:p>
            <a:pPr marL="342900" indent="-342900">
              <a:spcBef>
                <a:spcPts val="400"/>
              </a:spcBef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From below the cloud up </a:t>
            </a:r>
            <a:r>
              <a:rPr lang="en-US" dirty="0">
                <a:latin typeface="Arial"/>
                <a:cs typeface="Arial"/>
              </a:rPr>
              <a:t>to </a:t>
            </a:r>
            <a:r>
              <a:rPr lang="en-US" dirty="0" smtClean="0">
                <a:latin typeface="Arial"/>
                <a:cs typeface="Arial"/>
              </a:rPr>
              <a:t>thermosphere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(relation with ion's super rotation in the ionosphere?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8340" y="5677642"/>
            <a:ext cx="8825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Polar orbiting SC means communication is only 20 min x several orbit for every 2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(equator balloon) / 10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(polar balloon) days.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340" y="6282333"/>
            <a:ext cx="845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To save power, balloon send data when balloon receives orbiter's radio signal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25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42320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</a:t>
            </a:r>
            <a:r>
              <a:rPr lang="en-US" sz="3600" b="1" dirty="0" smtClean="0">
                <a:solidFill>
                  <a:srgbClr val="0000FF"/>
                </a:solidFill>
                <a:ea typeface="ＭＳ Ｐゴシック"/>
              </a:rPr>
              <a:t>Balloon for M7 (or M8)</a:t>
            </a:r>
            <a:endParaRPr lang="en-US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340" y="798250"/>
            <a:ext cx="882566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Officially lead 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(Management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structure: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2 page)</a:t>
            </a:r>
          </a:p>
          <a:p>
            <a:pPr>
              <a:spcBef>
                <a:spcPts val="40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Gebriella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+ Moa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Science question (3 page): Yama +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Javi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spcBef>
                <a:spcPts val="400"/>
              </a:spcBef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Mission configuration (3 page including payload)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SC + communication + balloon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derivery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Martin+Rene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Payload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(Balloon, Optics, In-situ)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* Balloon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: ??? ask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Raphael </a:t>
            </a: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* Optics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: Marc +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Javi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Christian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* In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-situ: Manabu?  </a:t>
            </a:r>
          </a:p>
        </p:txBody>
      </p:sp>
    </p:spTree>
    <p:extLst>
      <p:ext uri="{BB962C8B-B14F-4D97-AF65-F5344CB8AC3E}">
        <p14:creationId xmlns:p14="http://schemas.microsoft.com/office/powerpoint/2010/main" val="386323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23915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Dynamic Tracer (</a:t>
            </a:r>
            <a:r>
              <a:rPr lang="en-US" sz="3600" b="1" dirty="0" err="1">
                <a:solidFill>
                  <a:srgbClr val="0000FF"/>
                </a:solidFill>
                <a:ea typeface="ＭＳ Ｐゴシック"/>
              </a:rPr>
              <a:t>VdT</a:t>
            </a:r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)</a:t>
            </a:r>
            <a:endParaRPr lang="en-US" sz="3600" dirty="0">
              <a:solidFill>
                <a:srgbClr val="0000FF"/>
              </a:solidFill>
              <a:ea typeface="ＭＳ Ｐゴシック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428"/>
            <a:ext cx="9144000" cy="64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23915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Dynamic Tracer (</a:t>
            </a:r>
            <a:r>
              <a:rPr lang="en-US" sz="3600" b="1" dirty="0" err="1">
                <a:solidFill>
                  <a:srgbClr val="0000FF"/>
                </a:solidFill>
                <a:ea typeface="ＭＳ Ｐゴシック"/>
              </a:rPr>
              <a:t>VdT</a:t>
            </a:r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)</a:t>
            </a:r>
            <a:endParaRPr lang="en-US" sz="3600" dirty="0">
              <a:solidFill>
                <a:srgbClr val="0000FF"/>
              </a:solidFill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498" y="1835441"/>
            <a:ext cx="85378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Aim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The Venus Dynamic Tracer (</a:t>
            </a:r>
            <a:r>
              <a:rPr lang="en-US" sz="2000" dirty="0" err="1">
                <a:latin typeface="Arial"/>
                <a:cs typeface="Arial"/>
              </a:rPr>
              <a:t>VdT</a:t>
            </a:r>
            <a:r>
              <a:rPr lang="en-US" sz="2000" dirty="0">
                <a:latin typeface="Arial"/>
                <a:cs typeface="Arial"/>
              </a:rPr>
              <a:t>) mission aims to understand the driving mechanism of the Venus atmospheric dynamics: </a:t>
            </a:r>
            <a:r>
              <a:rPr lang="en-US" sz="2000" dirty="0" smtClean="0">
                <a:latin typeface="Arial"/>
                <a:cs typeface="Arial"/>
              </a:rPr>
              <a:t>how </a:t>
            </a:r>
            <a:r>
              <a:rPr lang="en-US" sz="2000" dirty="0">
                <a:latin typeface="Arial"/>
                <a:cs typeface="Arial"/>
              </a:rPr>
              <a:t>its momentum and energy including heat are transferred three dimensionally in a planetary scale. </a:t>
            </a:r>
            <a:r>
              <a:rPr lang="en-US" sz="2000" dirty="0" smtClean="0">
                <a:latin typeface="Arial"/>
                <a:cs typeface="Arial"/>
              </a:rPr>
              <a:t>Although the </a:t>
            </a:r>
            <a:r>
              <a:rPr lang="en-US" sz="2000" b="1" dirty="0" smtClean="0">
                <a:latin typeface="Arial"/>
                <a:cs typeface="Arial"/>
              </a:rPr>
              <a:t>super-rotation</a:t>
            </a:r>
            <a:r>
              <a:rPr lang="en-US" sz="2000" b="1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is now explained by</a:t>
            </a:r>
            <a:r>
              <a:rPr lang="en-US" sz="2000" b="1" dirty="0" smtClean="0">
                <a:latin typeface="Arial"/>
                <a:cs typeface="Arial"/>
              </a:rPr>
              <a:t> thermal-tide</a:t>
            </a:r>
            <a:r>
              <a:rPr lang="en-US" sz="2000" dirty="0" smtClean="0">
                <a:latin typeface="Arial"/>
                <a:cs typeface="Arial"/>
              </a:rPr>
              <a:t> in the cloud layer, its coupling with actual vertical and meridian convection is not clear.  Also the relation with </a:t>
            </a:r>
            <a:r>
              <a:rPr lang="en-US" sz="2000" b="1" dirty="0" smtClean="0">
                <a:latin typeface="Arial"/>
                <a:cs typeface="Arial"/>
              </a:rPr>
              <a:t>the ionospheric super-rotation</a:t>
            </a:r>
            <a:r>
              <a:rPr lang="en-US" sz="2000" dirty="0" smtClean="0">
                <a:latin typeface="Arial"/>
                <a:cs typeface="Arial"/>
              </a:rPr>
              <a:t> is another unknown question.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This </a:t>
            </a:r>
            <a:r>
              <a:rPr lang="en-US" sz="2000" dirty="0">
                <a:latin typeface="Arial"/>
                <a:cs typeface="Arial"/>
              </a:rPr>
              <a:t>requires measurement of the motion of </a:t>
            </a:r>
            <a:r>
              <a:rPr lang="en-US" sz="2000" dirty="0" smtClean="0">
                <a:latin typeface="Arial"/>
                <a:cs typeface="Arial"/>
              </a:rPr>
              <a:t>local air </a:t>
            </a:r>
            <a:r>
              <a:rPr lang="en-US" sz="2000" dirty="0">
                <a:latin typeface="Arial"/>
                <a:cs typeface="Arial"/>
              </a:rPr>
              <a:t>parcel (wind) and </a:t>
            </a:r>
            <a:r>
              <a:rPr lang="en-US" sz="2000" dirty="0" smtClean="0">
                <a:latin typeface="Arial"/>
                <a:cs typeface="Arial"/>
              </a:rPr>
              <a:t>temperature: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from </a:t>
            </a:r>
            <a:r>
              <a:rPr lang="en-US" sz="2000" dirty="0">
                <a:latin typeface="Arial"/>
                <a:cs typeface="Arial"/>
              </a:rPr>
              <a:t>equator to the </a:t>
            </a:r>
            <a:r>
              <a:rPr lang="en-US" sz="2000" dirty="0" smtClean="0">
                <a:latin typeface="Arial"/>
                <a:cs typeface="Arial"/>
              </a:rPr>
              <a:t>pole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from </a:t>
            </a:r>
            <a:r>
              <a:rPr lang="en-US" sz="2000" dirty="0">
                <a:latin typeface="Arial"/>
                <a:cs typeface="Arial"/>
              </a:rPr>
              <a:t>below the cloud </a:t>
            </a:r>
            <a:r>
              <a:rPr lang="en-US" sz="2000" dirty="0" smtClean="0">
                <a:latin typeface="Arial"/>
                <a:cs typeface="Arial"/>
              </a:rPr>
              <a:t>("atmospheric ocean" </a:t>
            </a:r>
            <a:r>
              <a:rPr lang="en-US" sz="2000" dirty="0">
                <a:latin typeface="Arial"/>
                <a:cs typeface="Arial"/>
              </a:rPr>
              <a:t>where the atmosphere is </a:t>
            </a:r>
            <a:r>
              <a:rPr lang="en-US" sz="2000" dirty="0" smtClean="0">
                <a:latin typeface="Arial"/>
                <a:cs typeface="Arial"/>
              </a:rPr>
              <a:t>stable) </a:t>
            </a:r>
            <a:r>
              <a:rPr lang="en-US" sz="2000" dirty="0">
                <a:latin typeface="Arial"/>
                <a:cs typeface="Arial"/>
              </a:rPr>
              <a:t>up to thermosphere </a:t>
            </a:r>
            <a:r>
              <a:rPr lang="en-US" sz="2000" dirty="0" smtClean="0">
                <a:latin typeface="Arial"/>
                <a:cs typeface="Arial"/>
              </a:rPr>
              <a:t>(ions </a:t>
            </a:r>
            <a:r>
              <a:rPr lang="en-US" sz="2000" dirty="0">
                <a:latin typeface="Arial"/>
                <a:cs typeface="Arial"/>
              </a:rPr>
              <a:t>start to play role in the atmospheric </a:t>
            </a:r>
            <a:r>
              <a:rPr lang="en-US" sz="2000" dirty="0" smtClean="0">
                <a:latin typeface="Arial"/>
                <a:cs typeface="Arial"/>
              </a:rPr>
              <a:t>motion)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498" y="743050"/>
            <a:ext cx="8616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Tracing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"air motion"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from </a:t>
            </a:r>
            <a:r>
              <a:rPr lang="en-US" sz="2000" dirty="0">
                <a:latin typeface="Arial"/>
                <a:cs typeface="Arial"/>
              </a:rPr>
              <a:t>"atmospheric ocean" to the </a:t>
            </a:r>
            <a:r>
              <a:rPr lang="en-US" sz="2000" dirty="0" smtClean="0">
                <a:latin typeface="Arial"/>
                <a:cs typeface="Arial"/>
              </a:rPr>
              <a:t>thermosphere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to understand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3D dynamics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of the Venus atmosphere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73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23915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Dynamic Tracer (</a:t>
            </a:r>
            <a:r>
              <a:rPr lang="en-US" sz="3600" b="1" dirty="0" err="1">
                <a:solidFill>
                  <a:srgbClr val="0000FF"/>
                </a:solidFill>
                <a:ea typeface="ＭＳ Ｐゴシック"/>
              </a:rPr>
              <a:t>VdT</a:t>
            </a:r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)</a:t>
            </a:r>
            <a:endParaRPr lang="en-US" sz="3600" dirty="0">
              <a:solidFill>
                <a:srgbClr val="0000FF"/>
              </a:solidFill>
              <a:ea typeface="ＭＳ Ｐゴシック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590" y="822534"/>
            <a:ext cx="9012478" cy="5052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b="1" u="sng" dirty="0" smtClean="0">
                <a:solidFill>
                  <a:srgbClr val="0000FF"/>
                </a:solidFill>
                <a:latin typeface="Arial"/>
                <a:cs typeface="Arial"/>
              </a:rPr>
              <a:t>Payloads </a:t>
            </a:r>
            <a:endParaRPr lang="en-US" sz="2000" b="1" u="sng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Many small balloons</a:t>
            </a:r>
            <a:r>
              <a:rPr lang="en-US" dirty="0" smtClean="0">
                <a:latin typeface="Arial"/>
                <a:cs typeface="Arial"/>
              </a:rPr>
              <a:t> (2-3 </a:t>
            </a:r>
            <a:r>
              <a:rPr lang="en-US" dirty="0">
                <a:latin typeface="Arial"/>
                <a:cs typeface="Arial"/>
              </a:rPr>
              <a:t>latitudes x </a:t>
            </a:r>
            <a:r>
              <a:rPr lang="en-US" dirty="0" smtClean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-3 </a:t>
            </a:r>
            <a:r>
              <a:rPr lang="en-US" dirty="0" smtClean="0">
                <a:latin typeface="Arial"/>
                <a:cs typeface="Arial"/>
              </a:rPr>
              <a:t>height at </a:t>
            </a:r>
            <a:r>
              <a:rPr lang="en-US" dirty="0">
                <a:latin typeface="Arial"/>
                <a:cs typeface="Arial"/>
              </a:rPr>
              <a:t>30-60 </a:t>
            </a:r>
            <a:r>
              <a:rPr lang="en-US" dirty="0" smtClean="0">
                <a:latin typeface="Arial"/>
                <a:cs typeface="Arial"/>
              </a:rPr>
              <a:t>km) </a:t>
            </a:r>
            <a:r>
              <a:rPr lang="en-US" dirty="0">
                <a:latin typeface="Arial"/>
                <a:cs typeface="Arial"/>
              </a:rPr>
              <a:t>to </a:t>
            </a:r>
            <a:r>
              <a:rPr lang="en-US" dirty="0" smtClean="0">
                <a:latin typeface="Arial"/>
                <a:cs typeface="Arial"/>
              </a:rPr>
              <a:t>trace the air motion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en-US" dirty="0" err="1" smtClean="0">
                <a:latin typeface="Arial"/>
                <a:cs typeface="Arial"/>
              </a:rPr>
              <a:t>Radiosonde</a:t>
            </a:r>
            <a:r>
              <a:rPr lang="en-US" dirty="0" smtClean="0">
                <a:latin typeface="Arial"/>
                <a:cs typeface="Arial"/>
              </a:rPr>
              <a:t>-type measurement (only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, and possibly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wind</a:t>
            </a:r>
            <a:r>
              <a:rPr lang="en-US" dirty="0" smtClean="0">
                <a:latin typeface="Arial"/>
                <a:cs typeface="Arial"/>
              </a:rPr>
              <a:t>, no commanding)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Balloon telemetry is used for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Occultation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Doppler</a:t>
            </a:r>
            <a:r>
              <a:rPr lang="en-US" dirty="0">
                <a:latin typeface="Arial"/>
                <a:cs typeface="Arial"/>
              </a:rPr>
              <a:t> shift </a:t>
            </a:r>
            <a:r>
              <a:rPr lang="en-US" dirty="0" smtClean="0">
                <a:latin typeface="Arial"/>
                <a:cs typeface="Arial"/>
              </a:rPr>
              <a:t>measurements.  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Extra measurement (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infrasound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IMU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etc</a:t>
            </a:r>
            <a:r>
              <a:rPr lang="en-US" dirty="0" smtClean="0">
                <a:latin typeface="Arial"/>
                <a:cs typeface="Arial"/>
              </a:rPr>
              <a:t>) at lowest altitude (=largest buoyancy)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Use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b="1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gas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because </a:t>
            </a:r>
            <a:r>
              <a:rPr lang="en-US" dirty="0" smtClean="0">
                <a:latin typeface="Arial"/>
                <a:cs typeface="Arial"/>
              </a:rPr>
              <a:t>it </a:t>
            </a:r>
            <a:r>
              <a:rPr lang="en-US" dirty="0">
                <a:latin typeface="Arial"/>
                <a:cs typeface="Arial"/>
              </a:rPr>
              <a:t>does not easily leak through the skin </a:t>
            </a:r>
            <a:r>
              <a:rPr lang="en-US" dirty="0" smtClean="0">
                <a:latin typeface="Arial"/>
                <a:cs typeface="Arial"/>
              </a:rPr>
              <a:t>(He leaks quickly)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		⇒ </a:t>
            </a:r>
            <a:r>
              <a:rPr lang="en-US" b="1" dirty="0" smtClean="0">
                <a:latin typeface="Arial"/>
                <a:cs typeface="Arial"/>
              </a:rPr>
              <a:t>Target 120 days, but science requirement is &gt; 20 days</a:t>
            </a:r>
          </a:p>
          <a:p>
            <a:pPr>
              <a:spcBef>
                <a:spcPts val="500"/>
              </a:spcBef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	(buoyancy difference from He = 10 km difference in altitude (80</a:t>
            </a:r>
            <a:r>
              <a:rPr lang="en-US" smtClean="0">
                <a:latin typeface="Arial"/>
                <a:cs typeface="Arial"/>
              </a:rPr>
              <a:t>° higher T)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Ion and neutral wind</a:t>
            </a:r>
            <a:r>
              <a:rPr lang="en-US" dirty="0" smtClean="0">
                <a:latin typeface="Arial"/>
                <a:cs typeface="Arial"/>
              </a:rPr>
              <a:t> in the thermosphere as low as possible (≤200 km)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		⇒ candidate: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acceleromer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ion drift meter, ion/neutral velocity detector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imager</a:t>
            </a:r>
            <a:r>
              <a:rPr lang="en-US" dirty="0" smtClean="0">
                <a:latin typeface="Arial"/>
                <a:cs typeface="Arial"/>
              </a:rPr>
              <a:t> (LIR?, </a:t>
            </a:r>
            <a:r>
              <a:rPr lang="en-US" dirty="0" err="1" smtClean="0">
                <a:latin typeface="Arial"/>
                <a:cs typeface="Arial"/>
              </a:rPr>
              <a:t>Akatsuki</a:t>
            </a:r>
            <a:r>
              <a:rPr lang="en-US" dirty="0">
                <a:latin typeface="Arial"/>
                <a:cs typeface="Arial"/>
              </a:rPr>
              <a:t>-type) to trace the cloud </a:t>
            </a:r>
            <a:r>
              <a:rPr lang="en-US" dirty="0" smtClean="0">
                <a:latin typeface="Arial"/>
                <a:cs typeface="Arial"/>
              </a:rPr>
              <a:t>layer, </a:t>
            </a:r>
            <a:r>
              <a:rPr lang="en-US" dirty="0">
                <a:latin typeface="Arial"/>
                <a:cs typeface="Arial"/>
              </a:rPr>
              <a:t>if </a:t>
            </a:r>
            <a:r>
              <a:rPr lang="en-US" dirty="0" smtClean="0">
                <a:latin typeface="Arial"/>
                <a:cs typeface="Arial"/>
              </a:rPr>
              <a:t>possible</a:t>
            </a:r>
          </a:p>
          <a:p>
            <a:pPr>
              <a:spcAft>
                <a:spcPts val="400"/>
              </a:spcAft>
            </a:pPr>
            <a:endParaRPr lang="en-US" dirty="0" smtClean="0">
              <a:latin typeface="Arial"/>
              <a:cs typeface="Arial"/>
            </a:endParaRPr>
          </a:p>
          <a:p>
            <a:pPr>
              <a:spcAft>
                <a:spcPts val="4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Option</a:t>
            </a:r>
            <a:r>
              <a:rPr lang="en-US" dirty="0">
                <a:latin typeface="Arial"/>
                <a:cs typeface="Arial"/>
              </a:rPr>
              <a:t>, 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en-US" dirty="0"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oth </a:t>
            </a:r>
            <a:r>
              <a:rPr lang="en-US" dirty="0">
                <a:latin typeface="Arial"/>
                <a:cs typeface="Arial"/>
              </a:rPr>
              <a:t>He balloons (quick descend from high altitude) and N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balloons (slow descend </a:t>
            </a:r>
            <a:r>
              <a:rPr lang="en-US" dirty="0" smtClean="0">
                <a:latin typeface="Arial"/>
                <a:cs typeface="Arial"/>
              </a:rPr>
              <a:t>from </a:t>
            </a:r>
            <a:r>
              <a:rPr lang="en-US" dirty="0">
                <a:latin typeface="Arial"/>
                <a:cs typeface="Arial"/>
              </a:rPr>
              <a:t>low-altitude) are </a:t>
            </a:r>
            <a:r>
              <a:rPr lang="en-US" dirty="0" smtClean="0">
                <a:latin typeface="Arial"/>
                <a:cs typeface="Arial"/>
              </a:rPr>
              <a:t>mixed.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624" y="5889452"/>
            <a:ext cx="8080375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b="1" u="sng" dirty="0">
                <a:solidFill>
                  <a:srgbClr val="0000FF"/>
                </a:solidFill>
                <a:latin typeface="Arial"/>
                <a:cs typeface="Arial"/>
              </a:rPr>
              <a:t>Extended mission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500"/>
              </a:spcBef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Increase </a:t>
            </a:r>
            <a:r>
              <a:rPr lang="en-US" dirty="0">
                <a:latin typeface="Arial"/>
                <a:cs typeface="Arial"/>
              </a:rPr>
              <a:t>orbiter </a:t>
            </a:r>
            <a:r>
              <a:rPr lang="en-US" dirty="0" smtClean="0">
                <a:latin typeface="Arial"/>
                <a:cs typeface="Arial"/>
              </a:rPr>
              <a:t>altitude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after balloon telemetry is dead</a:t>
            </a:r>
            <a:r>
              <a:rPr lang="en-US" dirty="0">
                <a:latin typeface="Arial"/>
                <a:cs typeface="Arial"/>
              </a:rPr>
              <a:t>: 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0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23915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Dynamic Tracer (</a:t>
            </a:r>
            <a:r>
              <a:rPr lang="en-US" sz="3600" b="1" dirty="0" err="1">
                <a:solidFill>
                  <a:srgbClr val="0000FF"/>
                </a:solidFill>
                <a:ea typeface="ＭＳ Ｐゴシック"/>
              </a:rPr>
              <a:t>VdT</a:t>
            </a:r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)</a:t>
            </a:r>
            <a:endParaRPr lang="en-US" sz="3600" dirty="0">
              <a:solidFill>
                <a:srgbClr val="0000FF"/>
              </a:solidFill>
              <a:ea typeface="ＭＳ Ｐゴシック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" y="2837157"/>
            <a:ext cx="3932788" cy="2946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5956830"/>
            <a:ext cx="453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(a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 VEX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observation suggests ions flows 10 times faster than neutral super-rotation.</a:t>
            </a:r>
          </a:p>
        </p:txBody>
      </p:sp>
      <p:pic>
        <p:nvPicPr>
          <p:cNvPr id="13" name="Picture 12" descr="Edberg_cartoo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82" y="2946670"/>
            <a:ext cx="3321416" cy="28374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67205" y="5984372"/>
            <a:ext cx="437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(b) Massive escape of cold ions &amp; atmospheric super-rotation for Titan</a:t>
            </a:r>
            <a:endParaRPr lang="en-US" i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2393" y="5676595"/>
            <a:ext cx="1789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(</a:t>
            </a:r>
            <a:r>
              <a:rPr lang="en-US" sz="1400" i="1" dirty="0" err="1">
                <a:latin typeface="Arial"/>
                <a:cs typeface="Arial"/>
              </a:rPr>
              <a:t>Lundin</a:t>
            </a:r>
            <a:r>
              <a:rPr lang="en-US" sz="1400" i="1" dirty="0">
                <a:latin typeface="Arial"/>
                <a:cs typeface="Arial"/>
              </a:rPr>
              <a:t> et al., 2013)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59590" y="1249312"/>
            <a:ext cx="87296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Ionosphere also shows super-rotation of ions.  Is it driven by neutral super-rotation or by ionospheric thermal tide or by solar wind?  In latter cases, how much is the atmospheric super-rotation affected by ion motion? Tracing these motions give hint to understand the "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super-rotation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" and the "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ion-neutral interaction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"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5242" y="5649053"/>
            <a:ext cx="1816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(Edberg et </a:t>
            </a:r>
            <a:r>
              <a:rPr lang="en-US" sz="1400" i="1" dirty="0">
                <a:latin typeface="Arial"/>
                <a:cs typeface="Arial"/>
              </a:rPr>
              <a:t>al., </a:t>
            </a:r>
            <a:r>
              <a:rPr lang="en-US" sz="1400" i="1" dirty="0" smtClean="0">
                <a:latin typeface="Arial"/>
                <a:cs typeface="Arial"/>
              </a:rPr>
              <a:t>2011)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554515" y="681495"/>
            <a:ext cx="2174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Motivation</a:t>
            </a:r>
            <a:endParaRPr lang="en-US" sz="28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4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23915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Dynamic Tracer (</a:t>
            </a:r>
            <a:r>
              <a:rPr lang="en-US" sz="3600" b="1" dirty="0" err="1">
                <a:solidFill>
                  <a:srgbClr val="0000FF"/>
                </a:solidFill>
                <a:ea typeface="ＭＳ Ｐゴシック"/>
              </a:rPr>
              <a:t>VdT</a:t>
            </a:r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)</a:t>
            </a:r>
            <a:endParaRPr lang="en-US" sz="3600" dirty="0">
              <a:solidFill>
                <a:srgbClr val="0000FF"/>
              </a:solidFill>
              <a:ea typeface="ＭＳ Ｐゴシック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765" y="776634"/>
            <a:ext cx="84118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Relation between super rotation and other convection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The super-rotation makes the Venus atmospheric dynamics quite different from that of the Earth, causing many large-scale and meso-scale convections hidden by the super-rotation and relevant waves.  How the atmospheric motion is effected under the influence of super-rotation is still unknown with many theoretical predictions.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 Prediction by Venus GCM model must be examined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. 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 descr="ando2020nature_VCO_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518449"/>
            <a:ext cx="8286750" cy="4687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18355" y="5830483"/>
            <a:ext cx="1669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(Ando et </a:t>
            </a:r>
            <a:r>
              <a:rPr lang="en-US" sz="1400" i="1" dirty="0">
                <a:latin typeface="Arial"/>
                <a:cs typeface="Arial"/>
              </a:rPr>
              <a:t>al.</a:t>
            </a:r>
            <a:r>
              <a:rPr lang="en-US" sz="1400" i="1">
                <a:latin typeface="Arial"/>
                <a:cs typeface="Arial"/>
              </a:rPr>
              <a:t>, </a:t>
            </a:r>
            <a:r>
              <a:rPr lang="en-US" sz="1400" i="1" smtClean="0">
                <a:latin typeface="Arial"/>
                <a:cs typeface="Arial"/>
              </a:rPr>
              <a:t>2020)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038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23915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Dynamic Tracer (</a:t>
            </a:r>
            <a:r>
              <a:rPr lang="en-US" sz="3600" b="1" dirty="0" err="1">
                <a:solidFill>
                  <a:srgbClr val="0000FF"/>
                </a:solidFill>
                <a:ea typeface="ＭＳ Ｐゴシック"/>
              </a:rPr>
              <a:t>VdT</a:t>
            </a:r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)</a:t>
            </a:r>
            <a:endParaRPr lang="en-US" sz="3600" dirty="0">
              <a:solidFill>
                <a:srgbClr val="0000FF"/>
              </a:solidFill>
              <a:ea typeface="ＭＳ Ｐゴシック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297" y="884702"/>
            <a:ext cx="3391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Convection is more complicated than simple 1D zonal.  One example is "mountain wave" that stays at the same longitude (local time for Venus).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To understand it, we need to measure local dynamics below the cloud.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979" y="680413"/>
            <a:ext cx="4978026" cy="6525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753" y="5474241"/>
            <a:ext cx="314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Akatsuki</a:t>
            </a:r>
            <a:r>
              <a:rPr lang="en-US" dirty="0" smtClean="0"/>
              <a:t> LIR observation of </a:t>
            </a:r>
            <a:r>
              <a:rPr lang="en-US" dirty="0" err="1" smtClean="0"/>
              <a:t>brighness</a:t>
            </a:r>
            <a:r>
              <a:rPr lang="en-US" dirty="0" smtClean="0"/>
              <a:t> at 60-70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9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8490" y="1221202"/>
            <a:ext cx="7331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Update 2022-02-</a:t>
            </a:r>
            <a:r>
              <a:rPr lang="en-US" b="1" dirty="0" smtClean="0">
                <a:latin typeface="Arial"/>
                <a:cs typeface="Arial"/>
              </a:rPr>
              <a:t>07 Balloon team</a:t>
            </a:r>
            <a:endParaRPr lang="en-US" b="1" dirty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1) Maximum payload that a </a:t>
            </a:r>
            <a:r>
              <a:rPr lang="en-US" dirty="0" err="1"/>
              <a:t>ballon</a:t>
            </a:r>
            <a:r>
              <a:rPr lang="en-US" dirty="0"/>
              <a:t> can have is not yet clear (even if we use common thermal shield for multiple balloons)</a:t>
            </a:r>
          </a:p>
          <a:p>
            <a:r>
              <a:rPr lang="en-US" dirty="0"/>
              <a:t>(2) We made priory list: 1 = </a:t>
            </a:r>
            <a:r>
              <a:rPr lang="en-US" dirty="0" err="1"/>
              <a:t>mimimun</a:t>
            </a:r>
            <a:r>
              <a:rPr lang="en-US" dirty="0"/>
              <a:t> payload (</a:t>
            </a:r>
            <a:r>
              <a:rPr lang="en-US" dirty="0" err="1"/>
              <a:t>location+T+P</a:t>
            </a:r>
            <a:r>
              <a:rPr lang="en-US" dirty="0"/>
              <a:t>), 2 = for higher </a:t>
            </a:r>
            <a:r>
              <a:rPr lang="en-US" dirty="0" err="1"/>
              <a:t>acculary</a:t>
            </a:r>
            <a:r>
              <a:rPr lang="en-US" dirty="0"/>
              <a:t>, and 4 = good to have for both redundancy and deep understanding. </a:t>
            </a:r>
          </a:p>
          <a:p>
            <a:r>
              <a:rPr lang="en-US" dirty="0"/>
              <a:t>(3) Vega type observation with “multiple balloon + monitoring from obiter” provides minimum science (priory 1) and the sells point</a:t>
            </a:r>
          </a:p>
          <a:p>
            <a:r>
              <a:rPr lang="en-US" dirty="0"/>
              <a:t>(4) It </a:t>
            </a:r>
            <a:r>
              <a:rPr lang="en-US" dirty="0" err="1"/>
              <a:t>woud</a:t>
            </a:r>
            <a:r>
              <a:rPr lang="en-US" dirty="0"/>
              <a:t> be nice that we have “</a:t>
            </a:r>
            <a:r>
              <a:rPr lang="en-US" dirty="0" err="1"/>
              <a:t>additionl</a:t>
            </a:r>
            <a:r>
              <a:rPr lang="en-US" dirty="0"/>
              <a:t> science beyond Vega”</a:t>
            </a:r>
          </a:p>
          <a:p>
            <a:r>
              <a:rPr lang="en-US" dirty="0"/>
              <a:t>(5) However, mission target is always “dynamics and energy” but not </a:t>
            </a:r>
            <a:r>
              <a:rPr lang="en-US" dirty="0" err="1"/>
              <a:t>chemistory</a:t>
            </a:r>
            <a:r>
              <a:rPr lang="en-US" dirty="0"/>
              <a:t> or small scale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3952" y="28866"/>
            <a:ext cx="191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 2022-0207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91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42320"/>
            <a:ext cx="8854993" cy="719135"/>
          </a:xfrm>
        </p:spPr>
        <p:txBody>
          <a:bodyPr/>
          <a:lstStyle/>
          <a:p>
            <a:r>
              <a:rPr lang="en-US" sz="3600" b="1" kern="1200" dirty="0" smtClean="0">
                <a:solidFill>
                  <a:srgbClr val="000000"/>
                </a:solidFill>
                <a:effectLst/>
                <a:latin typeface="Arial"/>
                <a:ea typeface="ＭＳ Ｐゴシック"/>
                <a:cs typeface="ＭＳ Ｐゴシック"/>
              </a:rPr>
              <a:t>Venus </a:t>
            </a: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Arial"/>
                <a:ea typeface="ＭＳ Ｐゴシック"/>
                <a:cs typeface="ＭＳ Ｐゴシック"/>
              </a:rPr>
              <a:t>Laputa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Arial"/>
                <a:ea typeface="ＭＳ Ｐゴシック"/>
                <a:cs typeface="ＭＳ Ｐゴシック"/>
              </a:rPr>
              <a:t>: 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Why N</a:t>
            </a:r>
            <a:r>
              <a:rPr lang="en-US" sz="36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</a:rPr>
              <a:t> balloon?</a:t>
            </a:r>
            <a:endParaRPr lang="en-US" sz="3600" b="1" baseline="-25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369144"/>
              </p:ext>
            </p:extLst>
          </p:nvPr>
        </p:nvGraphicFramePr>
        <p:xfrm>
          <a:off x="226889" y="2507509"/>
          <a:ext cx="5976323" cy="3808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058"/>
                <a:gridCol w="2133600"/>
                <a:gridCol w="948266"/>
                <a:gridCol w="1676399"/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molecule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kinetic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diameter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mass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leak*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lang="en-US" sz="18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=1)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He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2.60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Å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&gt; 100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NH</a:t>
                      </a:r>
                      <a:r>
                        <a:rPr lang="en-US" sz="1800" baseline="-250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1800" baseline="-25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2.60 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Å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17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800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baseline="-25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2.89 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Å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&gt; 100</a:t>
                      </a:r>
                    </a:p>
                  </a:txBody>
                  <a:tcPr/>
                </a:tc>
              </a:tr>
              <a:tr h="235553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lang="en-US" sz="1800" baseline="-250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800" baseline="-250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3.30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Å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800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800" baseline="-25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3.46 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Å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32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~ 1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35553">
                <a:tc>
                  <a:txBody>
                    <a:bodyPr/>
                    <a:lstStyle/>
                    <a:p>
                      <a:pPr algn="ctr"/>
                      <a:endParaRPr lang="en-US" sz="900" baseline="-25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800" baseline="-250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800" baseline="-250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3.64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Å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&lt; 0.03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CO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3.76 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Å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28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CH</a:t>
                      </a:r>
                      <a:r>
                        <a:rPr lang="en-US" sz="1800" baseline="-250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1800" baseline="-25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3.80 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Å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16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Brace 8"/>
          <p:cNvSpPr/>
          <p:nvPr/>
        </p:nvSpPr>
        <p:spPr>
          <a:xfrm>
            <a:off x="6505622" y="2824262"/>
            <a:ext cx="208910" cy="1088329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505622" y="4322052"/>
            <a:ext cx="149352" cy="18756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499526" y="5146492"/>
            <a:ext cx="155448" cy="1126409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94784" y="3169310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Easy to leak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4790" y="5457945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Remains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4789" y="4211412"/>
            <a:ext cx="206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Somewhat leaks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563" y="6272901"/>
            <a:ext cx="8873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* </a:t>
            </a:r>
            <a:r>
              <a:rPr lang="en-US" sz="2000" dirty="0"/>
              <a:t>Permeability through </a:t>
            </a:r>
            <a:r>
              <a:rPr lang="en-US" sz="2000" dirty="0" smtClean="0"/>
              <a:t>EVOH </a:t>
            </a:r>
            <a:r>
              <a:rPr lang="en-US" sz="2000" dirty="0"/>
              <a:t>(Ethylene–Vinyl Alcohol </a:t>
            </a:r>
            <a:r>
              <a:rPr lang="en-US" sz="2000" dirty="0" smtClean="0"/>
              <a:t>Copolymer) compared to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6889" y="1129792"/>
            <a:ext cx="5878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⇒ 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Use N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(M=28)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 instead of He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(M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=4)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639" y="706835"/>
            <a:ext cx="496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dirty="0">
                <a:latin typeface="Arial"/>
                <a:cs typeface="Arial"/>
              </a:rPr>
              <a:t>Helium gas leaks </a:t>
            </a:r>
            <a:r>
              <a:rPr lang="en-US" sz="2400" b="1" dirty="0" smtClean="0">
                <a:latin typeface="Arial"/>
                <a:cs typeface="Arial"/>
              </a:rPr>
              <a:t>through skin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360" y="1595287"/>
            <a:ext cx="7052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Still buoyant in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lang="en-US" sz="2000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atmosphere (average M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~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40) 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Large diameter o</a:t>
            </a:r>
            <a:r>
              <a:rPr lang="en-US" altLang="ja-JP" sz="2000" b="1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 N</a:t>
            </a:r>
            <a:r>
              <a:rPr lang="en-US" sz="2000" b="1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⇒  easier to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remain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6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42320"/>
            <a:ext cx="9144000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N2 give enough </a:t>
            </a:r>
            <a:r>
              <a:rPr lang="en-US" sz="3600" b="1" dirty="0"/>
              <a:t>buoyancy</a:t>
            </a:r>
            <a:r>
              <a:rPr lang="en-US" sz="3600" b="1" dirty="0">
                <a:solidFill>
                  <a:srgbClr val="000000"/>
                </a:solidFill>
              </a:rPr>
              <a:t> @ </a:t>
            </a:r>
            <a:r>
              <a:rPr lang="en-US" sz="3600" b="1" dirty="0" smtClean="0">
                <a:solidFill>
                  <a:srgbClr val="0000FF"/>
                </a:solidFill>
              </a:rPr>
              <a:t>&lt;55 </a:t>
            </a:r>
            <a:r>
              <a:rPr lang="en-US" sz="3600" b="1" dirty="0">
                <a:solidFill>
                  <a:srgbClr val="0000FF"/>
                </a:solidFill>
              </a:rPr>
              <a:t>km</a:t>
            </a:r>
            <a:endParaRPr lang="en-US" sz="3600" dirty="0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0" y="60615"/>
            <a:ext cx="9144000" cy="581756"/>
          </a:xfrm>
          <a:prstGeom prst="rect">
            <a:avLst/>
          </a:prstGeom>
        </p:spPr>
        <p:txBody>
          <a:bodyPr lIns="86310" tIns="43155" rIns="86310" bIns="43155">
            <a:noAutofit/>
          </a:bodyPr>
          <a:lstStyle>
            <a:lvl1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1551" algn="ctr" defTabSz="431551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3102" algn="ctr" defTabSz="431551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4653" algn="ctr" defTabSz="431551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6204" algn="ctr" defTabSz="431551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291266"/>
            <a:ext cx="9144000" cy="9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11688" y="608648"/>
            <a:ext cx="3332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~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troposphere@Earth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9481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p</a:t>
            </a:r>
            <a:r>
              <a:rPr lang="en-US" sz="2000" b="1" dirty="0" smtClean="0">
                <a:latin typeface="Arial"/>
                <a:cs typeface="Arial"/>
              </a:rPr>
              <a:t>ressure / density / buoyancy</a:t>
            </a:r>
            <a:endParaRPr lang="en-US" sz="2000" b="1" baseline="300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592" y="2733639"/>
            <a:ext cx="358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55 km ~ 0.5 bar (0.9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kg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/m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baseline="30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⇒ 0.3 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 &amp;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0.8 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(He)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 &amp; (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-15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°) ~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+30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592" y="1616143"/>
            <a:ext cx="369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60 km ~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0.2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bar (0.5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kg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/m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⇒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0.15 kg/m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baseline="-25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&amp;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0.4 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 &amp; (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-35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°) ~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-10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592" y="3865631"/>
            <a:ext cx="358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50 km ~ 1.0 bar (1.6 kg/m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⇒ 0.5 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 &amp;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1.4kg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Arial"/>
                <a:cs typeface="Arial"/>
              </a:rPr>
              <a:t>3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 &amp;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(+50°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 ~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+70°C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592" y="4959154"/>
            <a:ext cx="358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45 km ~ 2 bar (2.6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kg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/m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⇒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0.9 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 &amp;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2.3 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6600"/>
                </a:solidFill>
                <a:latin typeface="Arial"/>
                <a:cs typeface="Arial"/>
              </a:rPr>
              <a:t>  &amp; 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(+90°</a:t>
            </a:r>
            <a:r>
              <a:rPr lang="en-US" dirty="0">
                <a:solidFill>
                  <a:srgbClr val="FF6600"/>
                </a:solidFill>
                <a:latin typeface="Arial"/>
                <a:cs typeface="Arial"/>
              </a:rPr>
              <a:t>) 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~+115°C</a:t>
            </a: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322" y="1239591"/>
            <a:ext cx="5205678" cy="59660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592" y="6041247"/>
            <a:ext cx="358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40 km ~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.5 bar (4.4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kg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/m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⇒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1.5 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 &amp;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4.0 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 &amp;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+145°C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82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3685"/>
            <a:ext cx="9144000" cy="61124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Simple N</a:t>
            </a:r>
            <a:r>
              <a:rPr lang="en-US" sz="36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3600" b="1" dirty="0">
                <a:solidFill>
                  <a:srgbClr val="000000"/>
                </a:solidFill>
              </a:rPr>
              <a:t>-</a:t>
            </a:r>
            <a:r>
              <a:rPr lang="en-US" sz="3600" b="1" dirty="0" smtClean="0">
                <a:solidFill>
                  <a:srgbClr val="000000"/>
                </a:solidFill>
              </a:rPr>
              <a:t>balloon test for its survival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44088" y="724792"/>
            <a:ext cx="8687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dirty="0" smtClean="0">
                <a:latin typeface="Arial"/>
                <a:cs typeface="Arial"/>
              </a:rPr>
              <a:t>e.g., dropping small N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balloons with simple transmitter (and simple measurements like T and P) that can survive long with tough environment (piggy-back to atmospheric modules to the other missions, e.g., </a:t>
            </a:r>
            <a:r>
              <a:rPr lang="en-US" sz="2000" dirty="0" err="1" smtClean="0">
                <a:latin typeface="Arial"/>
                <a:cs typeface="Arial"/>
              </a:rPr>
              <a:t>Venera</a:t>
            </a:r>
            <a:r>
              <a:rPr lang="en-US" sz="2000" dirty="0" smtClean="0">
                <a:latin typeface="Arial"/>
                <a:cs typeface="Arial"/>
              </a:rPr>
              <a:t>-D if opportunity exists)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9902" y="1648121"/>
            <a:ext cx="5077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⇒ just positioning gives good science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088" y="5391016"/>
            <a:ext cx="3463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he buoyancy force is higher at lower height (high pressure), and may survive long there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00543" y="4096222"/>
            <a:ext cx="812800" cy="444795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4088" y="2896057"/>
            <a:ext cx="812800" cy="444795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8237" y="3340852"/>
            <a:ext cx="812800" cy="444795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98800" y="4148584"/>
            <a:ext cx="812800" cy="444795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111837" y="2451262"/>
            <a:ext cx="812800" cy="444795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86724" y="3785647"/>
            <a:ext cx="812800" cy="444795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56" y="2003768"/>
            <a:ext cx="4915644" cy="52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6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23915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ea typeface="ＭＳ Ｐゴシック"/>
              </a:rPr>
              <a:t>Venus Dynamic Tracer (</a:t>
            </a:r>
            <a:r>
              <a:rPr lang="en-US" sz="3600" b="1" dirty="0" err="1">
                <a:solidFill>
                  <a:srgbClr val="000000"/>
                </a:solidFill>
                <a:ea typeface="ＭＳ Ｐゴシック"/>
              </a:rPr>
              <a:t>VdT</a:t>
            </a:r>
            <a:r>
              <a:rPr lang="en-US" sz="3600" b="1" dirty="0">
                <a:solidFill>
                  <a:srgbClr val="000000"/>
                </a:solidFill>
                <a:ea typeface="ＭＳ Ｐゴシック"/>
              </a:rPr>
              <a:t>)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70015" y="3461927"/>
            <a:ext cx="8854993" cy="719135"/>
          </a:xfrm>
          <a:prstGeom prst="rect">
            <a:avLst/>
          </a:prstGeom>
        </p:spPr>
        <p:txBody>
          <a:bodyPr lIns="86310" tIns="43155" rIns="86310" bIns="43155"/>
          <a:lstStyle>
            <a:lvl1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30213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1551" algn="ctr" defTabSz="431551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3102" algn="ctr" defTabSz="431551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4653" algn="ctr" defTabSz="431551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6204" algn="ctr" defTabSz="431551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531" y="1348880"/>
            <a:ext cx="7938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This is the first proposal of atmosphere-ionosphere dynamic coupling.</a:t>
            </a: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9632" y="3669177"/>
            <a:ext cx="8934368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sv-SE" sz="2400" dirty="0" smtClean="0">
                <a:latin typeface="Arial"/>
                <a:cs typeface="Arial"/>
              </a:rPr>
              <a:t>science</a:t>
            </a:r>
            <a:r>
              <a:rPr lang="ja-JP" altLang="en-US" sz="2400" dirty="0">
                <a:latin typeface="Arial"/>
                <a:cs typeface="Arial"/>
              </a:rPr>
              <a:t>　　　　　　　　　　　　　　　</a:t>
            </a:r>
            <a:endParaRPr lang="en-US" sz="2400" dirty="0">
              <a:latin typeface="Arial"/>
              <a:cs typeface="Arial"/>
            </a:endParaRPr>
          </a:p>
          <a:p>
            <a:pPr>
              <a:spcAft>
                <a:spcPts val="500"/>
              </a:spcAft>
            </a:pPr>
            <a:r>
              <a:rPr lang="en-US" sz="2400" dirty="0">
                <a:latin typeface="Arial"/>
                <a:cs typeface="Arial"/>
              </a:rPr>
              <a:t>	- </a:t>
            </a:r>
            <a:r>
              <a:rPr lang="en-US" sz="2400" dirty="0" smtClean="0">
                <a:latin typeface="Arial"/>
                <a:cs typeface="Arial"/>
              </a:rPr>
              <a:t>design (instrumentation)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- "lead" of the proposal </a:t>
            </a:r>
          </a:p>
          <a:p>
            <a:pPr>
              <a:spcAft>
                <a:spcPts val="500"/>
              </a:spcAft>
            </a:pPr>
            <a:r>
              <a:rPr lang="en-US" altLang="ja-JP" sz="2400" dirty="0">
                <a:latin typeface="Arial"/>
                <a:cs typeface="Arial"/>
              </a:rPr>
              <a:t>	</a:t>
            </a:r>
            <a:r>
              <a:rPr lang="en-US" altLang="ja-JP" sz="2400" dirty="0" smtClean="0">
                <a:latin typeface="Arial"/>
                <a:cs typeface="Arial"/>
              </a:rPr>
              <a:t>- "lead" of each instrument package (balloon, camera, in-situ)</a:t>
            </a:r>
            <a:r>
              <a:rPr lang="ja-JP" altLang="en-US" sz="2400" dirty="0">
                <a:latin typeface="Arial"/>
                <a:cs typeface="Arial"/>
              </a:rPr>
              <a:t>　　　　　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6243" y="6032983"/>
            <a:ext cx="484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Temporal Contact: </a:t>
            </a:r>
            <a:r>
              <a:rPr lang="en-US" sz="2000" b="1" dirty="0" err="1" smtClean="0">
                <a:latin typeface="Arial"/>
                <a:cs typeface="Arial"/>
              </a:rPr>
              <a:t>M.Yamauchi@irf.se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88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9590" y="23915"/>
            <a:ext cx="8854993" cy="719135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Venus Dynamic Tracer (</a:t>
            </a:r>
            <a:r>
              <a:rPr lang="en-US" sz="3600" b="1" dirty="0" err="1">
                <a:solidFill>
                  <a:srgbClr val="0000FF"/>
                </a:solidFill>
                <a:ea typeface="ＭＳ Ｐゴシック"/>
              </a:rPr>
              <a:t>VdT</a:t>
            </a:r>
            <a:r>
              <a:rPr lang="en-US" sz="3600" b="1" dirty="0">
                <a:solidFill>
                  <a:srgbClr val="0000FF"/>
                </a:solidFill>
                <a:ea typeface="ＭＳ Ｐゴシック"/>
              </a:rPr>
              <a:t>)</a:t>
            </a:r>
            <a:endParaRPr lang="en-US" sz="3600" dirty="0">
              <a:solidFill>
                <a:srgbClr val="0000FF"/>
              </a:solidFill>
              <a:ea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591" y="568416"/>
            <a:ext cx="8984410" cy="612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Mission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payload summary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400"/>
              </a:spcAft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Multiple small balloons at </a:t>
            </a:r>
            <a:r>
              <a:rPr lang="en-US" dirty="0">
                <a:latin typeface="Arial"/>
                <a:cs typeface="Arial"/>
              </a:rPr>
              <a:t>2-3 different altitudes (35-60 km) and at 2-3 different latitudes including the polar </a:t>
            </a:r>
            <a:r>
              <a:rPr lang="en-US" dirty="0" smtClean="0">
                <a:latin typeface="Arial"/>
                <a:cs typeface="Arial"/>
              </a:rPr>
              <a:t>region </a:t>
            </a:r>
            <a:r>
              <a:rPr lang="en-US" dirty="0">
                <a:latin typeface="Arial"/>
                <a:cs typeface="Arial"/>
              </a:rPr>
              <a:t>are </a:t>
            </a:r>
            <a:r>
              <a:rPr lang="en-US" dirty="0" smtClean="0">
                <a:latin typeface="Arial"/>
                <a:cs typeface="Arial"/>
              </a:rPr>
              <a:t>deployed.</a:t>
            </a:r>
          </a:p>
          <a:p>
            <a:pPr marL="342900" indent="-342900">
              <a:spcAft>
                <a:spcPts val="400"/>
              </a:spcAft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Balloon payload is only </a:t>
            </a:r>
            <a:r>
              <a:rPr lang="en-US" dirty="0" err="1" smtClean="0">
                <a:latin typeface="Arial"/>
                <a:cs typeface="Arial"/>
              </a:rPr>
              <a:t>radiosonde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type (P, T, wind speed, radio equipment for telemetry and positioning relative to the orbiter.  Minimum or no "commanding").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spcAft>
                <a:spcPts val="400"/>
              </a:spcAft>
              <a:buFontTx/>
              <a:buChar char="-"/>
            </a:pPr>
            <a:r>
              <a:rPr lang="en-US" dirty="0">
                <a:latin typeface="Arial"/>
                <a:cs typeface="Arial"/>
              </a:rPr>
              <a:t>Altitudes of the balloons are adjusted by </a:t>
            </a:r>
            <a:r>
              <a:rPr lang="en-US" dirty="0" smtClean="0">
                <a:latin typeface="Arial"/>
                <a:cs typeface="Arial"/>
              </a:rPr>
              <a:t>adding extra payload </a:t>
            </a:r>
            <a:r>
              <a:rPr lang="en-US" dirty="0">
                <a:latin typeface="Arial"/>
                <a:cs typeface="Arial"/>
              </a:rPr>
              <a:t>mass, e.g., infrasound &amp; IMU (Inertial Measurement </a:t>
            </a:r>
            <a:r>
              <a:rPr lang="en-US" dirty="0" smtClean="0">
                <a:latin typeface="Arial"/>
                <a:cs typeface="Arial"/>
              </a:rPr>
              <a:t>Unit) , </a:t>
            </a:r>
            <a:r>
              <a:rPr lang="en-US" dirty="0">
                <a:latin typeface="Arial"/>
                <a:cs typeface="Arial"/>
              </a:rPr>
              <a:t>for lowest altitude ones.</a:t>
            </a:r>
          </a:p>
          <a:p>
            <a:pPr marL="342900" indent="-342900">
              <a:spcAft>
                <a:spcPts val="400"/>
              </a:spcAft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To make the balloons to survive long (target 120 days), we use N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gas </a:t>
            </a:r>
            <a:r>
              <a:rPr lang="en-US" dirty="0">
                <a:latin typeface="Arial"/>
                <a:cs typeface="Arial"/>
              </a:rPr>
              <a:t>if </a:t>
            </a:r>
            <a:r>
              <a:rPr lang="en-US" dirty="0" smtClean="0">
                <a:latin typeface="Arial"/>
                <a:cs typeface="Arial"/>
              </a:rPr>
              <a:t>possible, because the N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gas does not easily leak through the skin </a:t>
            </a:r>
            <a:r>
              <a:rPr lang="en-US" dirty="0">
                <a:latin typeface="Arial"/>
                <a:cs typeface="Arial"/>
              </a:rPr>
              <a:t>unlike </a:t>
            </a:r>
            <a:r>
              <a:rPr lang="en-US" dirty="0" smtClean="0">
                <a:latin typeface="Arial"/>
                <a:cs typeface="Arial"/>
              </a:rPr>
              <a:t>the He gas.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spcAft>
                <a:spcPts val="400"/>
              </a:spcAft>
              <a:buFontTx/>
              <a:buChar char="-"/>
            </a:pPr>
            <a:r>
              <a:rPr lang="en-US" dirty="0">
                <a:latin typeface="Arial"/>
                <a:cs typeface="Arial"/>
              </a:rPr>
              <a:t>The radio-transmission from these balloons to the orbiter is also used for radio occultation and Doppler shift </a:t>
            </a:r>
            <a:r>
              <a:rPr lang="en-US" dirty="0" smtClean="0">
                <a:latin typeface="Arial"/>
                <a:cs typeface="Arial"/>
              </a:rPr>
              <a:t>measurements, to obtain the </a:t>
            </a:r>
            <a:r>
              <a:rPr lang="en-US" dirty="0">
                <a:latin typeface="Arial"/>
                <a:cs typeface="Arial"/>
              </a:rPr>
              <a:t>integrated effect of temperature and vertical velocity over the altitude.  </a:t>
            </a:r>
          </a:p>
          <a:p>
            <a:pPr marL="342900" indent="-342900">
              <a:spcAft>
                <a:spcPts val="400"/>
              </a:spcAft>
              <a:buFontTx/>
              <a:buChar char="-"/>
            </a:pPr>
            <a:r>
              <a:rPr lang="en-US" dirty="0">
                <a:latin typeface="Arial"/>
                <a:cs typeface="Arial"/>
              </a:rPr>
              <a:t>Orbiter measures neutral </a:t>
            </a:r>
            <a:r>
              <a:rPr lang="en-US" dirty="0" smtClean="0">
                <a:latin typeface="Arial"/>
                <a:cs typeface="Arial"/>
              </a:rPr>
              <a:t>wind and ion drift velocity at </a:t>
            </a:r>
            <a:r>
              <a:rPr lang="en-US" dirty="0">
                <a:latin typeface="Arial"/>
                <a:cs typeface="Arial"/>
              </a:rPr>
              <a:t>as low altitude as possible (≤200 km).</a:t>
            </a:r>
          </a:p>
          <a:p>
            <a:pPr marL="342900" indent="-342900">
              <a:spcAft>
                <a:spcPts val="400"/>
              </a:spcAft>
              <a:buFontTx/>
              <a:buChar char="-"/>
            </a:pPr>
            <a:r>
              <a:rPr lang="en-US" dirty="0">
                <a:latin typeface="Arial"/>
                <a:cs typeface="Arial"/>
              </a:rPr>
              <a:t>Orbiter also has </a:t>
            </a:r>
            <a:r>
              <a:rPr lang="en-US" dirty="0" smtClean="0">
                <a:latin typeface="Arial"/>
                <a:cs typeface="Arial"/>
              </a:rPr>
              <a:t>camera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 monitor cloud </a:t>
            </a:r>
            <a:r>
              <a:rPr lang="en-US" dirty="0">
                <a:latin typeface="Arial"/>
                <a:cs typeface="Arial"/>
              </a:rPr>
              <a:t>motion and confirming balloon </a:t>
            </a:r>
            <a:r>
              <a:rPr lang="en-US" dirty="0" smtClean="0">
                <a:latin typeface="Arial"/>
                <a:cs typeface="Arial"/>
              </a:rPr>
              <a:t>motions.</a:t>
            </a:r>
          </a:p>
          <a:p>
            <a:pPr marL="342900" indent="-342900">
              <a:spcAft>
                <a:spcPts val="400"/>
              </a:spcAft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low-altitude orbit ends after the nominal operation (4 month period when some balloons are floating), and change its altitudes to survive longer period as "extended mission period"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342900" indent="-342900">
              <a:spcAft>
                <a:spcPts val="400"/>
              </a:spcAft>
              <a:buFontTx/>
              <a:buChar char="-"/>
            </a:pPr>
            <a:r>
              <a:rPr lang="en-US" dirty="0">
                <a:latin typeface="Arial"/>
                <a:cs typeface="Arial"/>
              </a:rPr>
              <a:t>As an option, </a:t>
            </a:r>
            <a:r>
              <a:rPr lang="en-US" dirty="0" smtClean="0">
                <a:latin typeface="Arial"/>
                <a:cs typeface="Arial"/>
              </a:rPr>
              <a:t>both </a:t>
            </a:r>
            <a:r>
              <a:rPr lang="en-US" dirty="0">
                <a:latin typeface="Arial"/>
                <a:cs typeface="Arial"/>
              </a:rPr>
              <a:t>He balloons </a:t>
            </a:r>
            <a:r>
              <a:rPr lang="en-US" dirty="0" smtClean="0">
                <a:latin typeface="Arial"/>
                <a:cs typeface="Arial"/>
              </a:rPr>
              <a:t>(quick descend from high altitude) and 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balloons (slow descend fro low-altitude) are mixed to </a:t>
            </a:r>
            <a:r>
              <a:rPr lang="en-US" dirty="0">
                <a:latin typeface="Arial"/>
                <a:cs typeface="Arial"/>
              </a:rPr>
              <a:t>change of altitude </a:t>
            </a:r>
            <a:r>
              <a:rPr lang="en-US" dirty="0" smtClean="0">
                <a:latin typeface="Arial"/>
                <a:cs typeface="Arial"/>
              </a:rPr>
              <a:t>range.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38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16895"/>
            <a:ext cx="9144026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1.1. Unsolved issue 1: 3D-dynamics </a:t>
            </a:r>
            <a:r>
              <a:rPr lang="en-US" b="1" dirty="0" smtClean="0"/>
              <a:t>(fit into only 2 balloons at 60°)</a:t>
            </a:r>
            <a:endParaRPr lang="en-US" dirty="0"/>
          </a:p>
          <a:p>
            <a:r>
              <a:rPr lang="en-US" b="1" dirty="0"/>
              <a:t>"</a:t>
            </a:r>
            <a:r>
              <a:rPr lang="en-US" b="1" dirty="0">
                <a:solidFill>
                  <a:srgbClr val="FF0000"/>
                </a:solidFill>
              </a:rPr>
              <a:t>What is the 3D dynamics in </a:t>
            </a:r>
            <a:r>
              <a:rPr lang="en-US" b="1" dirty="0" smtClean="0">
                <a:solidFill>
                  <a:srgbClr val="FF0000"/>
                </a:solidFill>
              </a:rPr>
              <a:t>critical region at 40-60 km (main dynamics zone)?</a:t>
            </a:r>
            <a:r>
              <a:rPr lang="en-US" b="1" dirty="0" smtClean="0"/>
              <a:t>"</a:t>
            </a:r>
          </a:p>
          <a:p>
            <a:endParaRPr lang="en-US" dirty="0" smtClean="0"/>
          </a:p>
          <a:p>
            <a:r>
              <a:rPr lang="en-US" i="1" u="sng" dirty="0" smtClean="0"/>
              <a:t>1.1.1</a:t>
            </a:r>
            <a:r>
              <a:rPr lang="en-US" i="1" u="sng" dirty="0"/>
              <a:t>. </a:t>
            </a:r>
            <a:r>
              <a:rPr lang="en-US" i="1" u="sng" dirty="0" smtClean="0"/>
              <a:t>Dynamic related to super rotation</a:t>
            </a:r>
            <a:endParaRPr lang="en-US" dirty="0"/>
          </a:p>
          <a:p>
            <a:r>
              <a:rPr lang="en-US" dirty="0" smtClean="0"/>
              <a:t>"What are actual roles of (</a:t>
            </a:r>
            <a:r>
              <a:rPr lang="en-US" dirty="0" err="1" smtClean="0"/>
              <a:t>meridional</a:t>
            </a:r>
            <a:r>
              <a:rPr lang="en-US" dirty="0" smtClean="0"/>
              <a:t>) circulation and (gravity) waves in </a:t>
            </a:r>
            <a:r>
              <a:rPr lang="en-US" dirty="0" err="1" smtClean="0"/>
              <a:t>mainteining</a:t>
            </a:r>
            <a:r>
              <a:rPr lang="en-US" dirty="0" smtClean="0"/>
              <a:t> the </a:t>
            </a:r>
            <a:r>
              <a:rPr lang="en-US" dirty="0"/>
              <a:t>super </a:t>
            </a:r>
            <a:r>
              <a:rPr lang="en-US" dirty="0" smtClean="0"/>
              <a:t>rotation?"</a:t>
            </a:r>
            <a:endParaRPr lang="en-US" dirty="0"/>
          </a:p>
          <a:p>
            <a:r>
              <a:rPr lang="en-US" i="1" u="sng" dirty="0" smtClean="0"/>
              <a:t>1.1.2</a:t>
            </a:r>
            <a:r>
              <a:rPr lang="en-US" i="1" u="sng" dirty="0"/>
              <a:t>. Dynamics hidden by </a:t>
            </a:r>
            <a:r>
              <a:rPr lang="en-US" i="1" u="sng" dirty="0" smtClean="0"/>
              <a:t>super rotation </a:t>
            </a:r>
            <a:endParaRPr lang="en-US" dirty="0"/>
          </a:p>
          <a:p>
            <a:r>
              <a:rPr lang="en-US" dirty="0"/>
              <a:t>"How </a:t>
            </a:r>
            <a:r>
              <a:rPr lang="en-US" dirty="0" smtClean="0"/>
              <a:t>are the dynamics (shear, eddy, wave) other </a:t>
            </a:r>
            <a:r>
              <a:rPr lang="en-US" dirty="0"/>
              <a:t>than super </a:t>
            </a:r>
            <a:r>
              <a:rPr lang="en-US" dirty="0" smtClean="0"/>
              <a:t>rotation: their relation </a:t>
            </a:r>
            <a:r>
              <a:rPr lang="en-US" dirty="0"/>
              <a:t>to the super </a:t>
            </a:r>
            <a:r>
              <a:rPr lang="en-US" dirty="0" smtClean="0"/>
              <a:t>rotation, and any similarly to or essential difference from </a:t>
            </a:r>
            <a:r>
              <a:rPr lang="en-US" dirty="0"/>
              <a:t>the Earth?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i="1" u="sng" dirty="0" smtClean="0"/>
              <a:t>1.1.3. </a:t>
            </a:r>
            <a:r>
              <a:rPr lang="en-US" i="1" u="sng" dirty="0"/>
              <a:t>Thermodynamics</a:t>
            </a:r>
            <a:endParaRPr lang="en-US" dirty="0"/>
          </a:p>
          <a:p>
            <a:r>
              <a:rPr lang="en-US" dirty="0"/>
              <a:t>"Is air parcel stable and unstable? What is the exact latent heat?"</a:t>
            </a:r>
          </a:p>
          <a:p>
            <a:r>
              <a:rPr lang="en-US" i="1" u="sng" dirty="0" smtClean="0"/>
              <a:t>1.1.4. </a:t>
            </a:r>
            <a:r>
              <a:rPr lang="en-US" i="1" u="sng" dirty="0"/>
              <a:t>Validity of Venus GCM</a:t>
            </a:r>
            <a:r>
              <a:rPr lang="en-US" i="1" u="sng" dirty="0">
                <a:solidFill>
                  <a:srgbClr val="FF0000"/>
                </a:solidFill>
              </a:rPr>
              <a:t> (combine with 1.1.1 or 1.1.2 or </a:t>
            </a:r>
            <a:r>
              <a:rPr lang="en-US" i="1" u="sng" dirty="0" smtClean="0">
                <a:solidFill>
                  <a:srgbClr val="FF0000"/>
                </a:solidFill>
              </a:rPr>
              <a:t>1.1.3)</a:t>
            </a:r>
            <a:r>
              <a:rPr lang="en-US" i="1" u="sng" dirty="0">
                <a:solidFill>
                  <a:srgbClr val="FF0000"/>
                </a:solidFill>
              </a:rPr>
              <a:t>?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"Does Venus GCM represent actual Venus atmospheric dynamics? </a:t>
            </a:r>
          </a:p>
          <a:p>
            <a:endParaRPr lang="en-US" dirty="0" smtClean="0"/>
          </a:p>
          <a:p>
            <a:r>
              <a:rPr lang="en-US" b="1" dirty="0"/>
              <a:t>1.2. Relation to plasma dynamics</a:t>
            </a:r>
            <a:endParaRPr lang="en-US" dirty="0"/>
          </a:p>
          <a:p>
            <a:r>
              <a:rPr lang="en-US" b="1" dirty="0" smtClean="0"/>
              <a:t>"</a:t>
            </a:r>
            <a:r>
              <a:rPr lang="en-US" b="1" dirty="0" smtClean="0">
                <a:solidFill>
                  <a:srgbClr val="FF0000"/>
                </a:solidFill>
              </a:rPr>
              <a:t>What is the relation </a:t>
            </a:r>
            <a:r>
              <a:rPr lang="en-US" b="1" dirty="0">
                <a:solidFill>
                  <a:srgbClr val="FF0000"/>
                </a:solidFill>
              </a:rPr>
              <a:t>between the neutral </a:t>
            </a:r>
            <a:r>
              <a:rPr lang="en-US" b="1" dirty="0" smtClean="0">
                <a:solidFill>
                  <a:srgbClr val="FF0000"/>
                </a:solidFill>
              </a:rPr>
              <a:t>dynamic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ion dynamics (wording later)?</a:t>
            </a:r>
            <a:r>
              <a:rPr lang="en-US" b="1" dirty="0" smtClean="0"/>
              <a:t> "</a:t>
            </a:r>
          </a:p>
          <a:p>
            <a:endParaRPr lang="en-US" dirty="0"/>
          </a:p>
          <a:p>
            <a:r>
              <a:rPr lang="en-US" i="1" u="sng" dirty="0"/>
              <a:t>1.2.1. Wind in the thermosphere</a:t>
            </a:r>
            <a:endParaRPr lang="en-US" dirty="0"/>
          </a:p>
          <a:p>
            <a:r>
              <a:rPr lang="en-US" dirty="0"/>
              <a:t>"How much of the neutral circulation are</a:t>
            </a:r>
            <a:r>
              <a:rPr lang="en-US" i="1" u="sng" dirty="0"/>
              <a:t> </a:t>
            </a:r>
            <a:r>
              <a:rPr lang="en-US" dirty="0"/>
              <a:t>influenced by charged particles</a:t>
            </a:r>
            <a:r>
              <a:rPr lang="en-US" dirty="0" smtClean="0"/>
              <a:t>? (global scale)"</a:t>
            </a:r>
            <a:endParaRPr lang="en-US" dirty="0"/>
          </a:p>
          <a:p>
            <a:r>
              <a:rPr lang="en-US" i="1" u="sng" dirty="0"/>
              <a:t>1.2.2. Is ion primary or neutral primary?</a:t>
            </a:r>
            <a:endParaRPr lang="en-US" dirty="0"/>
          </a:p>
          <a:p>
            <a:r>
              <a:rPr lang="en-US" dirty="0"/>
              <a:t>"How does the ion-neutral coupling work in the thermosphere/ionosphere</a:t>
            </a:r>
            <a:r>
              <a:rPr lang="en-US" dirty="0" smtClean="0"/>
              <a:t>? (process)"</a:t>
            </a:r>
          </a:p>
          <a:p>
            <a:r>
              <a:rPr lang="en-US" dirty="0" smtClean="0"/>
              <a:t>(option: do we add science for radio occultation, or ignore) =&gt; Is peak altitude of Ne related to wind relation between balloon and orbiter?)   VEX made 135 km dive (Envision, 220x400km)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3952" y="28866"/>
            <a:ext cx="191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 2022-0207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3952" y="28866"/>
            <a:ext cx="191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 2022-0207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45206"/>
              </p:ext>
            </p:extLst>
          </p:nvPr>
        </p:nvGraphicFramePr>
        <p:xfrm>
          <a:off x="298462" y="905984"/>
          <a:ext cx="8641659" cy="623663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68873"/>
                <a:gridCol w="460387"/>
                <a:gridCol w="1211947"/>
                <a:gridCol w="1489489"/>
                <a:gridCol w="588210"/>
                <a:gridCol w="561474"/>
                <a:gridCol w="574842"/>
                <a:gridCol w="601579"/>
                <a:gridCol w="584858"/>
              </a:tblGrid>
              <a:tr h="35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balloon payload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power/telemetry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1.1.1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1.1.2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1.1.3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1.1.4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1.2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UHF directional antenna</a:t>
                      </a:r>
                      <a:r>
                        <a:rPr lang="en-US" sz="1600" b="0" baseline="0" dirty="0" smtClean="0">
                          <a:solidFill>
                            <a:srgbClr val="0000FF"/>
                          </a:solidFill>
                          <a:effectLst/>
                        </a:rPr>
                        <a:t> system (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Balloon location),</a:t>
                      </a:r>
                      <a:r>
                        <a:rPr lang="en-US" sz="1600" b="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HF beacon for only direction?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r>
                        <a:rPr lang="en-US" sz="1600" b="0" baseline="0" dirty="0" smtClean="0">
                          <a:solidFill>
                            <a:srgbClr val="0000FF"/>
                          </a:solidFill>
                          <a:effectLst/>
                        </a:rPr>
                        <a:t> kg (only UHF)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  5 W transmit</a:t>
                      </a:r>
                      <a:r>
                        <a:rPr lang="en-US" sz="1600" b="0" baseline="0" dirty="0" smtClean="0">
                          <a:solidFill>
                            <a:srgbClr val="0000FF"/>
                          </a:solidFill>
                          <a:effectLst/>
                        </a:rPr>
                        <a:t> UHF power 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i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extra VHF antenna system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(not good from technology)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(2)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CFE, Raphael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cf. cubesat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15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inter-balloon</a:t>
                      </a:r>
                      <a:r>
                        <a:rPr lang="en-US" sz="1600" b="0" baseline="0" dirty="0" smtClean="0">
                          <a:solidFill>
                            <a:srgbClr val="0000FF"/>
                          </a:solidFill>
                          <a:effectLst/>
                        </a:rPr>
                        <a:t> communication system (???)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0" i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i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Balloon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T +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P (up to 10 Hz)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&lt; 1 kg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&lt;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FF0000"/>
                          </a:solidFill>
                          <a:effectLst/>
                        </a:rPr>
                        <a:t>(x)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FF0000"/>
                          </a:solidFill>
                          <a:effectLst/>
                        </a:rPr>
                        <a:t>(x)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FF0000"/>
                          </a:solidFill>
                          <a:effectLst/>
                        </a:rPr>
                        <a:t>(x)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cf. Huygens 6 kg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wind 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effectLst/>
                        </a:rPr>
                        <a:t>mHz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 correction)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&lt; 0.5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&lt;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(IMU ????)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4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&lt; 2 kg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12-18 W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 marL="0" marR="0" indent="0" algn="l" defTabSz="43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cloud camera (simple one)</a:t>
                      </a:r>
                    </a:p>
                    <a:p>
                      <a:pPr marL="0" marR="0" indent="0" algn="l" defTabSz="43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or lightning monitor (optional)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4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0.3 kg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heavy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bps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easy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(x)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(x)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(x)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 marL="0" marR="0" indent="0" algn="l" defTabSz="43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humidity of some molecule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(capacitor) =&gt; task phase 0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0.1 kg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 marL="0" marR="0" indent="0" algn="l" defTabSz="43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heat flux measurement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raphael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 marL="0" marR="0" indent="0" algn="l" defTabSz="43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</a:rPr>
                        <a:t>aerozol</a:t>
                      </a:r>
                      <a:r>
                        <a:rPr lang="en-US" sz="1600" dirty="0" smtClean="0">
                          <a:effectLst/>
                        </a:rPr>
                        <a:t> instead of humidity?)</a:t>
                      </a:r>
                      <a:endParaRPr lang="en-US" sz="1600" b="0" dirty="0" smtClean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? kg</a:t>
                      </a:r>
                      <a:endParaRPr lang="en-US" sz="1600" b="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?</a:t>
                      </a:r>
                      <a:endParaRPr lang="en-US" sz="1600" b="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(?)</a:t>
                      </a:r>
                      <a:endParaRPr lang="en-US" sz="1600" b="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 marL="0" marR="0" indent="0" algn="l" defTabSz="43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extra balloon(s) = Vega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(x)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5491747" cy="660606"/>
          </a:xfrm>
        </p:spPr>
        <p:txBody>
          <a:bodyPr/>
          <a:lstStyle/>
          <a:p>
            <a:r>
              <a:rPr lang="en-US" sz="2400" dirty="0" smtClean="0"/>
              <a:t>Balloon payload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33322" y="305409"/>
            <a:ext cx="66107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requirement for location determination: from orbiter, &lt; 50 m (ideally &lt; 10 m)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inter-balloon, &lt; 10 m (when distance is &lt; 100 km)</a:t>
            </a:r>
          </a:p>
        </p:txBody>
      </p:sp>
    </p:spTree>
    <p:extLst>
      <p:ext uri="{BB962C8B-B14F-4D97-AF65-F5344CB8AC3E}">
        <p14:creationId xmlns:p14="http://schemas.microsoft.com/office/powerpoint/2010/main" val="345189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8870" y="1661630"/>
            <a:ext cx="358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55 km ~ 0.5 bar (0.9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kg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/m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baseline="30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⇒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buoyancy = 0.8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(He)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 &amp; (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-15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°) ~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+30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870" y="544134"/>
            <a:ext cx="358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60 km ~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0.2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bar (0.5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kg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/m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⇒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buoyancy = 0.4 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 &amp; (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-35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°) ~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-10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°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870" y="2793622"/>
            <a:ext cx="358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50 km ~ 1.0 bar (1.6 kg/m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⇒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buoyancy = 1.4kg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Arial"/>
                <a:cs typeface="Arial"/>
              </a:rPr>
              <a:t>3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 &amp;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(+50°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 ~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+70°C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870" y="3887145"/>
            <a:ext cx="358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45 km ~ 2 bar (2.6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kg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/m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⇒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buoyancy = 2.3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6600"/>
                </a:solidFill>
                <a:latin typeface="Arial"/>
                <a:cs typeface="Arial"/>
              </a:rPr>
              <a:t>  &amp; 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(+90°</a:t>
            </a:r>
            <a:r>
              <a:rPr lang="en-US" dirty="0">
                <a:solidFill>
                  <a:srgbClr val="FF6600"/>
                </a:solidFill>
                <a:latin typeface="Arial"/>
                <a:cs typeface="Arial"/>
              </a:rPr>
              <a:t>) 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~+115°C</a:t>
            </a: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870" y="4969238"/>
            <a:ext cx="358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40 km ~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.5 bar (4.4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kg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/m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⇒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buoyancy = 4.0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kg</a:t>
            </a:r>
            <a:r>
              <a:rPr lang="is-IS" dirty="0" smtClean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(He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 &amp;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+145°C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38678"/>
              </p:ext>
            </p:extLst>
          </p:nvPr>
        </p:nvGraphicFramePr>
        <p:xfrm>
          <a:off x="5767498" y="1296587"/>
          <a:ext cx="2977176" cy="427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88"/>
                <a:gridCol w="1488588"/>
              </a:tblGrid>
              <a:tr h="854913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4913">
                <a:tc>
                  <a:txBody>
                    <a:bodyPr/>
                    <a:lstStyle/>
                    <a:p>
                      <a:r>
                        <a:rPr lang="en-US" dirty="0" smtClean="0"/>
                        <a:t>6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 m3</a:t>
                      </a:r>
                      <a:endParaRPr lang="en-US" dirty="0"/>
                    </a:p>
                  </a:txBody>
                  <a:tcPr/>
                </a:tc>
              </a:tr>
              <a:tr h="85491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520 m3</a:t>
                      </a:r>
                      <a:endParaRPr lang="en-US" dirty="0"/>
                    </a:p>
                  </a:txBody>
                  <a:tcPr/>
                </a:tc>
              </a:tr>
              <a:tr h="85491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265 m3</a:t>
                      </a:r>
                      <a:endParaRPr lang="en-US" dirty="0"/>
                    </a:p>
                  </a:txBody>
                  <a:tcPr/>
                </a:tc>
              </a:tr>
              <a:tr h="854913"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 m3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74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579" y="312139"/>
            <a:ext cx="905044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Update 2022-02-</a:t>
            </a:r>
            <a:r>
              <a:rPr lang="en-US" b="1" dirty="0" smtClean="0">
                <a:latin typeface="Arial"/>
                <a:cs typeface="Arial"/>
              </a:rPr>
              <a:t>04 In-situ payload team</a:t>
            </a:r>
            <a:endParaRPr lang="en-US" b="1" dirty="0">
              <a:latin typeface="Arial"/>
              <a:cs typeface="Arial"/>
            </a:endParaRPr>
          </a:p>
          <a:p>
            <a:endParaRPr lang="en-US" dirty="0"/>
          </a:p>
          <a:p>
            <a:r>
              <a:rPr lang="en-US" dirty="0"/>
              <a:t>(1) Total mass should be &lt; </a:t>
            </a:r>
            <a:r>
              <a:rPr lang="en-US" dirty="0" smtClean="0"/>
              <a:t>45 </a:t>
            </a:r>
            <a:r>
              <a:rPr lang="en-US" dirty="0"/>
              <a:t>kg, i.e., less than half of VEX (93 kg).  Otherwise, ESA considers the mission is too complicated.  cf. </a:t>
            </a:r>
            <a:r>
              <a:rPr lang="en-US" dirty="0" err="1"/>
              <a:t>Akatuki</a:t>
            </a:r>
            <a:r>
              <a:rPr lang="en-US" dirty="0"/>
              <a:t> payload was total 35 kg with 5 cameras.   </a:t>
            </a:r>
          </a:p>
          <a:p>
            <a:endParaRPr lang="en-US" dirty="0"/>
          </a:p>
          <a:p>
            <a:r>
              <a:rPr lang="en-US" dirty="0"/>
              <a:t>(2) We have a IR camera (one instrument from ESA’s view), which has "two aperture (</a:t>
            </a:r>
            <a:r>
              <a:rPr lang="en-US" dirty="0" err="1"/>
              <a:t>eventualy</a:t>
            </a:r>
            <a:r>
              <a:rPr lang="en-US" dirty="0"/>
              <a:t> 2 cameras)”, NIR and LIR</a:t>
            </a:r>
          </a:p>
          <a:p>
            <a:r>
              <a:rPr lang="en-US" dirty="0"/>
              <a:t>- From ESA side, just adding one camera (even as sub-unit with 300 g) cost a lot for spacecraft, and phase-1 proposal should limit only 2 sub-camera</a:t>
            </a:r>
          </a:p>
          <a:p>
            <a:r>
              <a:rPr lang="en-US" dirty="0"/>
              <a:t>- to call one camera for NIR , </a:t>
            </a:r>
            <a:r>
              <a:rPr lang="en-US" dirty="0" err="1"/>
              <a:t>flters</a:t>
            </a:r>
            <a:r>
              <a:rPr lang="en-US" dirty="0"/>
              <a:t> for NIR1 and NIR2 are time shearing (if I understand right, please correct me).</a:t>
            </a:r>
          </a:p>
          <a:p>
            <a:r>
              <a:rPr lang="en-US" dirty="0"/>
              <a:t>- Important wavelength is NIR1 and NIR2, but need to check there efficiency (</a:t>
            </a:r>
            <a:r>
              <a:rPr lang="en-US" dirty="0" err="1"/>
              <a:t>Akatsuki</a:t>
            </a:r>
            <a:r>
              <a:rPr lang="en-US" dirty="0"/>
              <a:t> could not get sufficient information, if I understand right)</a:t>
            </a:r>
          </a:p>
          <a:p>
            <a:r>
              <a:rPr lang="en-US" dirty="0"/>
              <a:t>- We did not discuss LIR because it covers &gt; 60 km. (still need to discuss if we can do “required science” without it.  </a:t>
            </a:r>
          </a:p>
          <a:p>
            <a:r>
              <a:rPr lang="en-US" dirty="0"/>
              <a:t>-  As the 4th camera (Visual Monitoring Camera) would be useful </a:t>
            </a:r>
          </a:p>
          <a:p>
            <a:endParaRPr lang="en-US" dirty="0"/>
          </a:p>
          <a:p>
            <a:r>
              <a:rPr lang="en-US" dirty="0"/>
              <a:t>(3) The same strategy for "direct wind measurements” with ion sub-unit and neutral sub-unit</a:t>
            </a:r>
          </a:p>
          <a:p>
            <a:r>
              <a:rPr lang="en-US" dirty="0"/>
              <a:t>- Ion sub-unit is well established technology and &lt; 4 kg</a:t>
            </a:r>
          </a:p>
          <a:p>
            <a:r>
              <a:rPr lang="en-US" dirty="0"/>
              <a:t>- Neutral wind measurements is either by accelerometer or by wind meter.  We need to know the specification and heritage for wind meter (sensitivity at &gt; 200 km altitude, compared to accelerometer, under 7 km/s velocity)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3952" y="28866"/>
            <a:ext cx="191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 2022-0204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9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3952" y="28866"/>
            <a:ext cx="191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 2022-0204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20712"/>
              </p:ext>
            </p:extLst>
          </p:nvPr>
        </p:nvGraphicFramePr>
        <p:xfrm>
          <a:off x="-2" y="777230"/>
          <a:ext cx="9144002" cy="3111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2"/>
                <a:gridCol w="919238"/>
                <a:gridCol w="818657"/>
                <a:gridCol w="669455"/>
                <a:gridCol w="587176"/>
                <a:gridCol w="628316"/>
                <a:gridCol w="601579"/>
                <a:gridCol w="614947"/>
                <a:gridCol w="601579"/>
                <a:gridCol w="1163053"/>
              </a:tblGrid>
              <a:tr h="369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orbiter</a:t>
                      </a:r>
                      <a:r>
                        <a:rPr lang="en-US" sz="1600" baseline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60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payload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mass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power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1.1.1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1.1.2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1.1.3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1.1.4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1.2.1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1.2.2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target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7945">
                <a:tc>
                  <a:txBody>
                    <a:bodyPr/>
                    <a:lstStyle/>
                    <a:p>
                      <a:pPr marL="0" marR="0" indent="0" algn="l" defTabSz="43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Balloon location (equipment at orbiter)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i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i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US" sz="1600" b="1" i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i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i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i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i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Imaging (NIR1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)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40-50 km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Imaging (NIR2)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45-55 km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Imaging (LIR)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60-80 km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Visual Monitoring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3366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0.3 kg</a:t>
                      </a:r>
                      <a:endParaRPr lang="en-US" sz="1600" dirty="0">
                        <a:solidFill>
                          <a:srgbClr val="3366FF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(x)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total inertia of </a:t>
                      </a:r>
                      <a:r>
                        <a:rPr lang="en-US" sz="160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wind /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wind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5-10 kg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1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Ion velocity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&lt; 5 kg</a:t>
                      </a: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</a:t>
                      </a:r>
                      <a:endParaRPr lang="en-US" sz="1600" b="1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929"/>
            <a:ext cx="7469066" cy="473445"/>
          </a:xfrm>
        </p:spPr>
        <p:txBody>
          <a:bodyPr/>
          <a:lstStyle/>
          <a:p>
            <a:r>
              <a:rPr lang="en-US" sz="2400" dirty="0" smtClean="0"/>
              <a:t>Orbiter payload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8572" y="4564523"/>
            <a:ext cx="565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camera (with 2 channel)  + optional camera &lt; 20 kg?</a:t>
            </a:r>
          </a:p>
          <a:p>
            <a:r>
              <a:rPr lang="en-US" dirty="0" smtClean="0"/>
              <a:t>One "wind" (with ion channel and neutral cannel) &lt; 10 kg?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3952" y="28866"/>
            <a:ext cx="191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 2022-0203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292" y="398198"/>
            <a:ext cx="8738481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Update 2022-02-03 science team</a:t>
            </a:r>
          </a:p>
          <a:p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/>
                <a:cs typeface="Arial"/>
              </a:rPr>
              <a:t>Define scientific question (2 critical regions on Venus atmospheric dynamics)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Merge §1.1.3 to §1.1.1 or §1.1.2 or §1.1.4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Re-define sub-themes of §1.1 into equal type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2. orbiter requirement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ow-altitude orbit during balloon (Envision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220kmx400km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⇒ Camera monitors near balloon but not global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Deep dive to as low altitude as possible for ion/</a:t>
            </a:r>
            <a:r>
              <a:rPr lang="en-US" dirty="0">
                <a:latin typeface="Arial"/>
                <a:cs typeface="Arial"/>
              </a:rPr>
              <a:t>neutral wind (VEX </a:t>
            </a:r>
            <a:r>
              <a:rPr lang="en-US" dirty="0" smtClean="0">
                <a:latin typeface="Arial"/>
                <a:cs typeface="Arial"/>
              </a:rPr>
              <a:t>dived 135 km)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If possible, increase </a:t>
            </a:r>
            <a:r>
              <a:rPr lang="en-US" dirty="0" err="1" smtClean="0">
                <a:latin typeface="Arial"/>
                <a:cs typeface="Arial"/>
              </a:rPr>
              <a:t>apocenter</a:t>
            </a:r>
            <a:r>
              <a:rPr lang="en-US" dirty="0" smtClean="0">
                <a:latin typeface="Arial"/>
                <a:cs typeface="Arial"/>
              </a:rPr>
              <a:t> later (requires a lot of propulsion, and should simply be "option")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3. trace matrix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First version is made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"optional" measurement requires </a:t>
            </a:r>
            <a:r>
              <a:rPr lang="en-US" dirty="0">
                <a:latin typeface="Arial"/>
                <a:cs typeface="Arial"/>
              </a:rPr>
              <a:t>new "sub </a:t>
            </a:r>
            <a:r>
              <a:rPr lang="en-US" dirty="0" smtClean="0">
                <a:latin typeface="Arial"/>
                <a:cs typeface="Arial"/>
              </a:rPr>
              <a:t>themes"</a:t>
            </a:r>
          </a:p>
          <a:p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⇒ radio occultation and mm waves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We must include mass and power</a:t>
            </a:r>
          </a:p>
          <a:p>
            <a:r>
              <a:rPr lang="en-US" dirty="0">
                <a:latin typeface="Arial"/>
                <a:cs typeface="Arial"/>
              </a:rPr>
              <a:t>	⇒ </a:t>
            </a:r>
            <a:r>
              <a:rPr lang="en-US" dirty="0" smtClean="0">
                <a:latin typeface="Arial"/>
                <a:cs typeface="Arial"/>
              </a:rPr>
              <a:t>cf</a:t>
            </a:r>
            <a:r>
              <a:rPr lang="en-US" dirty="0">
                <a:latin typeface="Arial"/>
                <a:cs typeface="Arial"/>
              </a:rPr>
              <a:t>. VEX 1240 kg (wet), 93 kg (payload)</a:t>
            </a:r>
          </a:p>
          <a:p>
            <a:r>
              <a:rPr lang="en-US" dirty="0" smtClean="0">
                <a:latin typeface="Arial"/>
                <a:cs typeface="Arial"/>
              </a:rPr>
              <a:t>	     </a:t>
            </a:r>
            <a:r>
              <a:rPr lang="en-US" dirty="0" err="1" smtClean="0">
                <a:latin typeface="Arial"/>
                <a:cs typeface="Arial"/>
              </a:rPr>
              <a:t>Akatsuki</a:t>
            </a:r>
            <a:r>
              <a:rPr lang="en-US" dirty="0" smtClean="0">
                <a:latin typeface="Arial"/>
                <a:cs typeface="Arial"/>
              </a:rPr>
              <a:t> 518 kg (wet), 35 kg/5 cameras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47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18" y="28452"/>
            <a:ext cx="5382407" cy="5115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332" y="28451"/>
            <a:ext cx="471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 proposal (M3, 2010)</a:t>
            </a:r>
          </a:p>
          <a:p>
            <a:r>
              <a:rPr lang="en-US" dirty="0" smtClean="0"/>
              <a:t>1 balloon + 1 prove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761" y="3094056"/>
            <a:ext cx="3664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instead of entry shell =&gt;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Entry module</a:t>
            </a:r>
            <a:r>
              <a:rPr lang="en-US" dirty="0" smtClean="0"/>
              <a:t> (just entry without no science and release </a:t>
            </a:r>
            <a:r>
              <a:rPr lang="en-US" dirty="0" err="1" smtClean="0"/>
              <a:t>balloons+parashutes</a:t>
            </a:r>
            <a:r>
              <a:rPr lang="en-US" dirty="0" smtClean="0"/>
              <a:t> at 50-60 km altitude.  Afterward just crash to the surface)</a:t>
            </a:r>
          </a:p>
          <a:p>
            <a:r>
              <a:rPr lang="en-US" dirty="0" smtClean="0"/>
              <a:t>=&gt; this scenario requires to release entry module before arrival =&gt; long distance to Venus</a:t>
            </a:r>
            <a:endParaRPr lang="en-US" dirty="0"/>
          </a:p>
        </p:txBody>
      </p:sp>
      <p:pic>
        <p:nvPicPr>
          <p:cNvPr id="3" name="Picture 2" descr="image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18" y="5042756"/>
            <a:ext cx="5382407" cy="21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3125</Words>
  <Application>Microsoft Macintosh PowerPoint</Application>
  <PresentationFormat>Custom</PresentationFormat>
  <Paragraphs>491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Balloon payload</vt:lpstr>
      <vt:lpstr>PowerPoint Presentation</vt:lpstr>
      <vt:lpstr>PowerPoint Presentation</vt:lpstr>
      <vt:lpstr>Orbiter payload</vt:lpstr>
      <vt:lpstr>PowerPoint Presentation</vt:lpstr>
      <vt:lpstr>PowerPoint Presentation</vt:lpstr>
      <vt:lpstr>Venus Balloon for M7 (or M8)</vt:lpstr>
      <vt:lpstr>Venus Balloon for M7 (or M8)</vt:lpstr>
      <vt:lpstr>Venus Balloon for M7 (or M8)</vt:lpstr>
      <vt:lpstr>Venus Balloon for M7 (or M8)</vt:lpstr>
      <vt:lpstr>Venus Dynamic Tracer (VdT)</vt:lpstr>
      <vt:lpstr>Venus Dynamic Tracer (VdT)</vt:lpstr>
      <vt:lpstr>Venus Dynamic Tracer (VdT)</vt:lpstr>
      <vt:lpstr>Venus Dynamic Tracer (VdT)</vt:lpstr>
      <vt:lpstr>Venus Dynamic Tracer (VdT)</vt:lpstr>
      <vt:lpstr>Venus Dynamic Tracer (VdT)</vt:lpstr>
      <vt:lpstr>Venus Laputa:  Why N2 balloon?</vt:lpstr>
      <vt:lpstr>N2 give enough buoyancy @ &lt;55 km</vt:lpstr>
      <vt:lpstr>Simple N2-balloon test for its survival</vt:lpstr>
      <vt:lpstr>Venus Dynamic Tracer (VdT)</vt:lpstr>
      <vt:lpstr>Venus Dynamic Tracer (VdT)</vt:lpstr>
    </vt:vector>
  </TitlesOfParts>
  <Company>IRF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Yamauchi</dc:creator>
  <cp:lastModifiedBy>Yamauchi</cp:lastModifiedBy>
  <cp:revision>388</cp:revision>
  <cp:lastPrinted>2021-09-28T12:56:07Z</cp:lastPrinted>
  <dcterms:created xsi:type="dcterms:W3CDTF">2017-10-24T12:39:58Z</dcterms:created>
  <dcterms:modified xsi:type="dcterms:W3CDTF">2022-02-07T13:55:07Z</dcterms:modified>
</cp:coreProperties>
</file>