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98" r:id="rId4"/>
    <p:sldId id="284" r:id="rId5"/>
    <p:sldId id="300" r:id="rId6"/>
    <p:sldId id="286" r:id="rId7"/>
    <p:sldId id="259" r:id="rId8"/>
    <p:sldId id="260" r:id="rId9"/>
    <p:sldId id="261" r:id="rId10"/>
    <p:sldId id="304" r:id="rId11"/>
    <p:sldId id="266" r:id="rId12"/>
    <p:sldId id="262" r:id="rId13"/>
    <p:sldId id="263" r:id="rId14"/>
    <p:sldId id="270" r:id="rId15"/>
    <p:sldId id="296" r:id="rId16"/>
    <p:sldId id="305" r:id="rId17"/>
    <p:sldId id="283" r:id="rId18"/>
    <p:sldId id="290" r:id="rId19"/>
    <p:sldId id="282" r:id="rId20"/>
    <p:sldId id="301" r:id="rId21"/>
    <p:sldId id="303" r:id="rId22"/>
    <p:sldId id="302" r:id="rId23"/>
    <p:sldId id="292" r:id="rId24"/>
    <p:sldId id="289" r:id="rId25"/>
    <p:sldId id="295" r:id="rId26"/>
    <p:sldId id="294" r:id="rId27"/>
    <p:sldId id="293" r:id="rId28"/>
  </p:sldIdLst>
  <p:sldSz cx="9906000" cy="741521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570" autoAdjust="0"/>
  </p:normalViewPr>
  <p:slideViewPr>
    <p:cSldViewPr snapToGrid="0" snapToObjects="1">
      <p:cViewPr varScale="1">
        <p:scale>
          <a:sx n="107" d="100"/>
          <a:sy n="107" d="100"/>
        </p:scale>
        <p:origin x="-120" y="-200"/>
      </p:cViewPr>
      <p:guideLst>
        <p:guide orient="horz" pos="233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F6F3A-6257-9449-90A7-0390ADD20E0E}" type="datetimeFigureOut">
              <a:rPr lang="en-US"/>
              <a:pPr>
                <a:defRPr/>
              </a:pPr>
              <a:t>230421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A62401-9571-F34D-907D-F688A6DDB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8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02C90D-1CBE-CE45-B798-38B6177315C9}" type="datetimeFigureOut">
              <a:rPr lang="en-US"/>
              <a:pPr>
                <a:defRPr/>
              </a:pPr>
              <a:t>230421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85800"/>
            <a:ext cx="4581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EDD718-B490-C747-B409-B047220A8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303527"/>
            <a:ext cx="8420100" cy="158946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201956"/>
            <a:ext cx="6934200" cy="1894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730218"/>
            <a:ext cx="8091488" cy="48936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356497-EF12-214B-82B2-58457FC05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96955"/>
            <a:ext cx="2414588" cy="6326962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82" y="296955"/>
            <a:ext cx="7078663" cy="6326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6EB2-C76D-B74A-8417-87AD682FC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30218"/>
            <a:ext cx="8091488" cy="48936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F24297-3902-734B-9D3E-51A0396F7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764962"/>
            <a:ext cx="8420100" cy="147274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142888"/>
            <a:ext cx="8420100" cy="1622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BBF289-3E4F-9540-8AC2-8F1E7961F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80" y="1730219"/>
            <a:ext cx="4746625" cy="48936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7" y="1730219"/>
            <a:ext cx="4746625" cy="48936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2E59AC-459E-0D47-A1E5-49AD25B08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915400" cy="1235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59843"/>
            <a:ext cx="4376870" cy="691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351584"/>
            <a:ext cx="4376870" cy="42723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659843"/>
            <a:ext cx="4378590" cy="691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351584"/>
            <a:ext cx="4378590" cy="42723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E737CA-4880-B54C-92DD-E3400A293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8E2CCC-C34C-084B-B9F6-B1056CE9E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C13642-0A30-184C-B9B9-307B51C93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5237"/>
            <a:ext cx="3259006" cy="12564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8" y="295240"/>
            <a:ext cx="5537729" cy="63286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51705"/>
            <a:ext cx="3259006" cy="507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B7BB6E-97DD-5443-A805-CB7378129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5190651"/>
            <a:ext cx="5943600" cy="6127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62563"/>
            <a:ext cx="5943600" cy="44491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803438"/>
            <a:ext cx="5943600" cy="870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45DE3D-CEA2-D44D-9BF6-27A40891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4"/>
          <p:cNvSpPr txBox="1">
            <a:spLocks noChangeArrowheads="1"/>
          </p:cNvSpPr>
          <p:nvPr userDrawn="1"/>
        </p:nvSpPr>
        <p:spPr bwMode="auto">
          <a:xfrm>
            <a:off x="9102725" y="6848476"/>
            <a:ext cx="92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Kiruna</a:t>
            </a:r>
          </a:p>
          <a:p>
            <a:pPr eaLnBrk="1" hangingPunct="1"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Sweden</a:t>
            </a:r>
          </a:p>
        </p:txBody>
      </p:sp>
      <p:sp>
        <p:nvSpPr>
          <p:cNvPr id="12" name="Rektangel 4"/>
          <p:cNvSpPr/>
          <p:nvPr userDrawn="1"/>
        </p:nvSpPr>
        <p:spPr>
          <a:xfrm>
            <a:off x="0" y="6848475"/>
            <a:ext cx="9906000" cy="566738"/>
          </a:xfrm>
          <a:prstGeom prst="rect">
            <a:avLst/>
          </a:prstGeom>
          <a:solidFill>
            <a:srgbClr val="002D7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 userDrawn="1"/>
        </p:nvSpPr>
        <p:spPr bwMode="auto">
          <a:xfrm>
            <a:off x="8270877" y="6859588"/>
            <a:ext cx="1635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M. Yamauchi </a:t>
            </a:r>
            <a:r>
              <a:rPr lang="en-US" sz="1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Kiruna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Sweden</a:t>
            </a:r>
          </a:p>
        </p:txBody>
      </p:sp>
      <p:pic>
        <p:nvPicPr>
          <p:cNvPr id="1029" name="Bildobjekt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900864"/>
            <a:ext cx="4762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749800" y="7002463"/>
            <a:ext cx="456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21C0003-E6E0-C242-B4DD-CFB6903A2F85}" type="slidenum">
              <a:rPr lang="en-US" sz="18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0" y="2"/>
            <a:ext cx="9906000" cy="1887184"/>
          </a:xfrm>
        </p:spPr>
        <p:txBody>
          <a:bodyPr>
            <a:noAutofit/>
          </a:bodyPr>
          <a:lstStyle/>
          <a:p>
            <a:r>
              <a:rPr lang="en-US" sz="3600" b="1" dirty="0"/>
              <a:t>Plasma-neutral gas interactions in various space environments beyond simplified </a:t>
            </a:r>
            <a:r>
              <a:rPr lang="en-US" sz="3600" b="1" dirty="0" smtClean="0"/>
              <a:t>approximations: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42" y="5952904"/>
            <a:ext cx="583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M. Yamauchi </a:t>
            </a:r>
            <a:r>
              <a:rPr lang="en-US" sz="2000" dirty="0" smtClean="0">
                <a:latin typeface="Arial"/>
                <a:cs typeface="Arial"/>
              </a:rPr>
              <a:t>(IRF), J. </a:t>
            </a:r>
            <a:r>
              <a:rPr lang="en-US" sz="2000" dirty="0">
                <a:latin typeface="Arial"/>
                <a:cs typeface="Arial"/>
              </a:rPr>
              <a:t>De Keyser (BIRA-</a:t>
            </a:r>
            <a:r>
              <a:rPr lang="en-US" sz="2000" dirty="0" smtClean="0">
                <a:latin typeface="Arial"/>
                <a:cs typeface="Arial"/>
              </a:rPr>
              <a:t>IASB), </a:t>
            </a:r>
          </a:p>
          <a:p>
            <a:r>
              <a:rPr lang="en-US" sz="2000" dirty="0" smtClean="0">
                <a:latin typeface="Arial"/>
                <a:cs typeface="Arial"/>
              </a:rPr>
              <a:t>and </a:t>
            </a:r>
            <a:r>
              <a:rPr lang="en-US" sz="2000" dirty="0" smtClean="0">
                <a:latin typeface="Arial"/>
                <a:cs typeface="Arial"/>
              </a:rPr>
              <a:t>the Voyage 2050 White </a:t>
            </a:r>
            <a:r>
              <a:rPr lang="en-US" sz="2000" dirty="0">
                <a:latin typeface="Arial"/>
                <a:cs typeface="Arial"/>
              </a:rPr>
              <a:t>Paper </a:t>
            </a:r>
            <a:r>
              <a:rPr lang="en-US" sz="2000" dirty="0" smtClean="0">
                <a:latin typeface="Arial"/>
                <a:cs typeface="Arial"/>
              </a:rPr>
              <a:t>team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6" name="Picture 5" descr="ion_molec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79" y="1887185"/>
            <a:ext cx="4810118" cy="37506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2950" y="-28529"/>
            <a:ext cx="8420100" cy="631064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ＭＳ Ｐゴシック"/>
              </a:rPr>
              <a:t>Summary</a:t>
            </a:r>
            <a:endParaRPr lang="en-US" sz="3600" dirty="0" smtClean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10" y="1062208"/>
            <a:ext cx="917222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Tx/>
              <a:buChar char="•"/>
            </a:pPr>
            <a:r>
              <a:rPr lang="en-US" sz="2400" b="1" dirty="0">
                <a:latin typeface="Arial"/>
                <a:cs typeface="Arial"/>
              </a:rPr>
              <a:t>L</a:t>
            </a:r>
            <a:r>
              <a:rPr lang="en-US" sz="2400" b="1" dirty="0" smtClean="0">
                <a:latin typeface="Arial"/>
                <a:cs typeface="Arial"/>
              </a:rPr>
              <a:t>ow-energy ion-neutral cross-section in space cannot be reproduced in laboratory (in quantitative sense), e.g.,.</a:t>
            </a:r>
          </a:p>
          <a:p>
            <a:pPr marL="712788" lvl="0" indent="-179388">
              <a:spcAft>
                <a:spcPts val="600"/>
              </a:spcAft>
            </a:pPr>
            <a:r>
              <a:rPr lang="en-US" sz="2400" b="1" dirty="0" smtClean="0">
                <a:latin typeface="Arial"/>
                <a:cs typeface="Arial"/>
              </a:rPr>
              <a:t>(a) low-temperature </a:t>
            </a:r>
          </a:p>
          <a:p>
            <a:pPr marL="712788" lvl="0" indent="-179388">
              <a:spcAft>
                <a:spcPts val="600"/>
              </a:spcAft>
            </a:pPr>
            <a:r>
              <a:rPr lang="en-US" sz="2400" b="1" dirty="0" smtClean="0">
                <a:latin typeface="Arial"/>
                <a:cs typeface="Arial"/>
              </a:rPr>
              <a:t>(b) tenuous or strong gradient</a:t>
            </a:r>
            <a:r>
              <a:rPr lang="en-US" sz="2400" b="1" dirty="0">
                <a:latin typeface="Arial"/>
                <a:cs typeface="Arial"/>
              </a:rPr>
              <a:t>/</a:t>
            </a:r>
            <a:r>
              <a:rPr lang="en-US" sz="2400" b="1" dirty="0" smtClean="0">
                <a:latin typeface="Arial"/>
                <a:cs typeface="Arial"/>
              </a:rPr>
              <a:t>layered</a:t>
            </a:r>
          </a:p>
          <a:p>
            <a:pPr marL="712788" lvl="0" indent="-179388">
              <a:spcAft>
                <a:spcPts val="3000"/>
              </a:spcAft>
            </a:pPr>
            <a:r>
              <a:rPr lang="en-US" sz="2400" b="1" dirty="0" smtClean="0">
                <a:latin typeface="Arial"/>
                <a:cs typeface="Arial"/>
              </a:rPr>
              <a:t>(c) low-gravity plasma</a:t>
            </a:r>
          </a:p>
          <a:p>
            <a:pPr marL="342900" lvl="0" indent="-342900">
              <a:spcAft>
                <a:spcPts val="3000"/>
              </a:spcAft>
              <a:buFontTx/>
              <a:buChar char="•"/>
            </a:pPr>
            <a:r>
              <a:rPr lang="en-US" sz="2400" b="1" dirty="0">
                <a:latin typeface="Arial"/>
                <a:cs typeface="Arial"/>
              </a:rPr>
              <a:t>M</a:t>
            </a:r>
            <a:r>
              <a:rPr lang="en-US" sz="2400" b="1" dirty="0" smtClean="0">
                <a:latin typeface="Arial"/>
                <a:cs typeface="Arial"/>
              </a:rPr>
              <a:t>easurements must be performed in MANY different extreme conditions (i.e., worth to include minimum package in all L/M-class solar system object).  </a:t>
            </a:r>
          </a:p>
          <a:p>
            <a:pPr marL="342900" lvl="0" indent="-342900">
              <a:spcAft>
                <a:spcPts val="3000"/>
              </a:spcAft>
              <a:buFontTx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can pursue this problem even Earth</a:t>
            </a:r>
            <a:r>
              <a:rPr lang="en-US" sz="2400" b="1" dirty="0">
                <a:latin typeface="Arial"/>
                <a:cs typeface="Arial"/>
              </a:rPr>
              <a:t>/Venus</a:t>
            </a:r>
            <a:r>
              <a:rPr lang="en-US" sz="2400" b="1" dirty="0" smtClean="0">
                <a:latin typeface="Arial"/>
                <a:cs typeface="Arial"/>
              </a:rPr>
              <a:t>/</a:t>
            </a:r>
            <a:r>
              <a:rPr lang="en-US" sz="2400" dirty="0" smtClean="0">
                <a:latin typeface="Arial"/>
                <a:cs typeface="Arial"/>
              </a:rPr>
              <a:t>(Mars) </a:t>
            </a:r>
            <a:r>
              <a:rPr lang="en-US" sz="2400" b="1" dirty="0" smtClean="0">
                <a:latin typeface="Arial"/>
                <a:cs typeface="Arial"/>
              </a:rPr>
              <a:t>as one of the space condition, if we have proper measurements of small changes of environments (i.e., as M-class or F-class)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90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6222" y="3231367"/>
            <a:ext cx="100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End</a:t>
            </a:r>
            <a:endParaRPr lang="en-US"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57462"/>
              </p:ext>
            </p:extLst>
          </p:nvPr>
        </p:nvGraphicFramePr>
        <p:xfrm>
          <a:off x="115462" y="86582"/>
          <a:ext cx="9721259" cy="5807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973"/>
                <a:gridCol w="1039128"/>
                <a:gridCol w="779347"/>
                <a:gridCol w="1892985"/>
                <a:gridCol w="1737826"/>
              </a:tblGrid>
              <a:tr h="301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What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must be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measured?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priority</a:t>
                      </a:r>
                      <a:r>
                        <a:rPr lang="en-US" sz="1600" baseline="30000">
                          <a:effectLst/>
                          <a:latin typeface="Arial"/>
                          <a:ea typeface="ＭＳ 明朝"/>
                          <a:cs typeface="Arial"/>
                        </a:rPr>
                        <a:t>*1</a:t>
                      </a:r>
                      <a:endParaRPr lang="en-US" sz="16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Earth</a:t>
                      </a:r>
                      <a:r>
                        <a:rPr lang="en-US" sz="1600" baseline="30000">
                          <a:effectLst/>
                          <a:latin typeface="Arial"/>
                          <a:ea typeface="ＭＳ 明朝"/>
                          <a:cs typeface="Arial"/>
                        </a:rPr>
                        <a:t>*2</a:t>
                      </a:r>
                      <a:endParaRPr lang="en-US" sz="16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in-situ method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remote method</a:t>
                      </a:r>
                      <a:r>
                        <a:rPr lang="en-US" sz="1600" baseline="30000">
                          <a:effectLst/>
                          <a:latin typeface="Arial"/>
                          <a:ea typeface="ＭＳ 明朝"/>
                          <a:cs typeface="Arial"/>
                        </a:rPr>
                        <a:t>*3</a:t>
                      </a:r>
                      <a:endParaRPr lang="en-US" sz="16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Neutral/Ion density (major species)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Neutral/Ion mass spectrometer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to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high m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: 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Neutral temperature (average)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under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(too heavy)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Ion temperature (average)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(too heavy)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ＭＳ 明朝"/>
                          <a:cs typeface="Arial"/>
                        </a:rPr>
                        <a:t>Neutral temperature (major species)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under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(too heavy)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Electron temperature and density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Earth only</a:t>
                      </a:r>
                    </a:p>
                  </a:txBody>
                  <a:tcPr marL="68580" marR="68580" marT="0" marB="0"/>
                </a:tc>
              </a:tr>
              <a:tr h="301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Neutral bulk velocity (average)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A4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need improvement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only limited case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Ion bulk velocity (average)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A4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need improvement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Earth only</a:t>
                      </a:r>
                    </a:p>
                  </a:txBody>
                  <a:tcPr marL="68580" marR="68580" marT="0" marB="0"/>
                </a:tc>
              </a:tr>
              <a:tr h="301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Neutral velocity distribution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(major species)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under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only limited case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Ion energy spectra (major species) &lt; 10 eV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A4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need improvement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ＭＳ 明朝"/>
                          <a:cs typeface="Arial"/>
                        </a:rPr>
                        <a:t>Energetic neutral energy spectra &gt;10 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A4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need improvement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ＭＳ 明朝"/>
                          <a:cs typeface="Arial"/>
                        </a:rPr>
                        <a:t>Ion energy spectra (major species) &gt;10 eV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ＭＳ 明朝"/>
                          <a:cs typeface="Arial"/>
                        </a:rPr>
                        <a:t>Electron energy spectra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Energetic particles (&gt; 10 keV)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Cosmic ray (&gt; 100 MeV)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(too heavy)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Earth only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DC B-field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Earth only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DC E-field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Earth only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Electric current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Earth only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EM waves &lt; 10 kHz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mature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" y="5902543"/>
            <a:ext cx="709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*1: </a:t>
            </a: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1: always mandatory, 2: mandatory depends on mission, 3: optional</a:t>
            </a:r>
          </a:p>
          <a:p>
            <a:r>
              <a:rPr lang="en-US" sz="1600" dirty="0">
                <a:latin typeface="Arial"/>
                <a:cs typeface="Arial"/>
              </a:rPr>
              <a:t>*2: Priority for Terrestrial </a:t>
            </a:r>
            <a:r>
              <a:rPr lang="en-US" sz="1600" dirty="0" smtClean="0">
                <a:latin typeface="Arial"/>
                <a:cs typeface="Arial"/>
              </a:rPr>
              <a:t>mission.  </a:t>
            </a: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1: mandatory, 3: optional</a:t>
            </a:r>
          </a:p>
          <a:p>
            <a:r>
              <a:rPr lang="en-US" sz="1600" dirty="0">
                <a:latin typeface="Arial"/>
                <a:cs typeface="Arial"/>
              </a:rPr>
              <a:t>*3: </a:t>
            </a:r>
            <a:r>
              <a:rPr lang="en-US" sz="1600" dirty="0" smtClean="0">
                <a:latin typeface="Arial"/>
                <a:cs typeface="Arial"/>
              </a:rPr>
              <a:t>Either from the spacecraft </a:t>
            </a:r>
            <a:r>
              <a:rPr lang="en-US" sz="1600" dirty="0">
                <a:latin typeface="Arial"/>
                <a:cs typeface="Arial"/>
              </a:rPr>
              <a:t>and from ground (mainly for </a:t>
            </a:r>
            <a:r>
              <a:rPr lang="en-US" sz="1600" dirty="0" smtClean="0">
                <a:latin typeface="Arial"/>
                <a:cs typeface="Arial"/>
              </a:rPr>
              <a:t>Earth)</a:t>
            </a:r>
            <a:r>
              <a:rPr lang="en-US" sz="16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5809299" y="6235694"/>
            <a:ext cx="4027420" cy="664421"/>
          </a:xfrm>
        </p:spPr>
        <p:txBody>
          <a:bodyPr>
            <a:noAutofit/>
          </a:bodyPr>
          <a:lstStyle/>
          <a:p>
            <a:r>
              <a:rPr lang="en-US" sz="3200" b="1" dirty="0"/>
              <a:t>W</a:t>
            </a:r>
            <a:r>
              <a:rPr lang="en-US" sz="3200" b="1" dirty="0" smtClean="0"/>
              <a:t>hat to measure?</a:t>
            </a:r>
            <a:endParaRPr lang="en-US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433" y="634933"/>
            <a:ext cx="5080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(in-situ): payload </a:t>
            </a:r>
            <a:r>
              <a:rPr lang="en-US" dirty="0"/>
              <a:t>100-120 </a:t>
            </a:r>
            <a:r>
              <a:rPr lang="en-US" dirty="0" smtClean="0"/>
              <a:t>kg </a:t>
            </a:r>
          </a:p>
          <a:p>
            <a:r>
              <a:rPr lang="en-US" dirty="0" smtClean="0"/>
              <a:t>Sub or </a:t>
            </a:r>
            <a:r>
              <a:rPr lang="en-US" dirty="0" err="1" smtClean="0"/>
              <a:t>despan</a:t>
            </a:r>
            <a:r>
              <a:rPr lang="en-US" dirty="0" smtClean="0"/>
              <a:t> platform (remote): payload </a:t>
            </a:r>
            <a:r>
              <a:rPr lang="en-US" dirty="0"/>
              <a:t>10-15 </a:t>
            </a:r>
            <a:r>
              <a:rPr lang="en-US" dirty="0" smtClean="0"/>
              <a:t>kg</a:t>
            </a:r>
          </a:p>
          <a:p>
            <a:r>
              <a:rPr lang="en-US" dirty="0" smtClean="0"/>
              <a:t>Sub multi</a:t>
            </a:r>
            <a:r>
              <a:rPr lang="en-US" dirty="0"/>
              <a:t>-point </a:t>
            </a:r>
            <a:r>
              <a:rPr lang="en-US" dirty="0" smtClean="0"/>
              <a:t>(in-situ) x 1 or 2: payload </a:t>
            </a:r>
            <a:r>
              <a:rPr lang="en-US" dirty="0"/>
              <a:t>5-10 </a:t>
            </a:r>
            <a:r>
              <a:rPr lang="en-US" dirty="0" smtClean="0"/>
              <a:t>kg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49262"/>
              </p:ext>
            </p:extLst>
          </p:nvPr>
        </p:nvGraphicFramePr>
        <p:xfrm>
          <a:off x="5065753" y="663794"/>
          <a:ext cx="4811382" cy="611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87"/>
                <a:gridCol w="2184695"/>
              </a:tblGrid>
              <a:tr h="487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mandatory measurements</a:t>
                      </a: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in-situ instruments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</a:tr>
              <a:tr h="494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Neutral/Ion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composition: 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mass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spectrometer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(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+ optical)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Tn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(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major species)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under development</a:t>
                      </a:r>
                      <a:endParaRPr lang="en-US" sz="16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Te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and Ne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Langmuir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probe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f(</a:t>
                      </a:r>
                      <a:r>
                        <a:rPr lang="en-US" sz="1600" dirty="0" err="1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Vn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) for N</a:t>
                      </a:r>
                      <a:r>
                        <a:rPr lang="en-US" sz="16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and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O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under development</a:t>
                      </a:r>
                      <a:endParaRPr lang="en-US" sz="16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Ion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major species) &gt;10 eV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ion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spectrometer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Electron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electron spectrometer</a:t>
                      </a:r>
                    </a:p>
                  </a:txBody>
                  <a:tcPr marL="68580" marR="68580" marT="0" marB="0"/>
                </a:tc>
              </a:tr>
              <a:tr h="301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DC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B 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(5m boom)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magnetometer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DC E (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20 boom)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antenna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keep SC potential &lt; 1V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potential control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important measurement</a:t>
                      </a: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Ti (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average)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Langmuir robe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Vi (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average)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ion </a:t>
                      </a:r>
                      <a:r>
                        <a:rPr lang="en-US" sz="1600" dirty="0" err="1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driftmeter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Vn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(average)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accelerometer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Ion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major species) &lt; 10 eV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cold ion spectrometer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ENA &gt;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10 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ENA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Energetic (</a:t>
                      </a: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&gt; 10 keV)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solid-state detector</a:t>
                      </a:r>
                    </a:p>
                  </a:txBody>
                  <a:tcPr marL="68580" marR="68580" marT="0" marB="0"/>
                </a:tc>
              </a:tr>
              <a:tr h="28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Cosmic ray (&gt; 100 MeV)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wide angle telescope</a:t>
                      </a:r>
                    </a:p>
                  </a:txBody>
                  <a:tcPr marL="68580" marR="68580" marT="0" marB="0"/>
                </a:tc>
              </a:tr>
              <a:tr h="24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Electric current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magnetometers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EM waves &lt; 10 kHz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induction coil.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4" y="1558264"/>
            <a:ext cx="4080463" cy="530261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" y="10605"/>
            <a:ext cx="9877135" cy="653189"/>
          </a:xfrm>
        </p:spPr>
        <p:txBody>
          <a:bodyPr/>
          <a:lstStyle/>
          <a:p>
            <a:pPr rtl="0" fontAlgn="base"/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ＭＳ Ｐゴシック"/>
              </a:rPr>
              <a:t>Terrestrial mission case (can copy for Venus/Mars)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Ｐゴシック"/>
                <a:cs typeface="ＭＳ Ｐゴシック"/>
              </a:rPr>
              <a:t> </a:t>
            </a:r>
            <a:endParaRPr lang="en-US" sz="3600" dirty="0" smtClean="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25946"/>
              </p:ext>
            </p:extLst>
          </p:nvPr>
        </p:nvGraphicFramePr>
        <p:xfrm>
          <a:off x="129891" y="602534"/>
          <a:ext cx="9655238" cy="447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716"/>
                <a:gridCol w="7461522"/>
              </a:tblGrid>
              <a:tr h="37156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Science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question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How can observations answer?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4920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(A)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re-distribution of incoming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energy through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ion-neutral interaction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By covering the 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energy distribution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macroscopic parameters (n, v, T) of both the background neutrals and ions, energy transfer can be measured on the distribution function level, e.g., whether a double-peak distribution is formed or not when the velocity is different between ions and neutrals under low collision frequency. 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517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(A1) effect on long-term evolution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Measurement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for (A) also tells the neutral heating and its variation, allowing us to calculate neutral-driven escape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517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(A2) thermosphere/exosphere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By combining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remote measurements with 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(A)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, we can separate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spatial-temporal structures including the layered structures and its variability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517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(A3) energy cascade in gradient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By adding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extra measurement points using small sub-satellites to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the above (A), we can evaluate the effect of the gradient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517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(A4) ion-neutral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moment transfer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Measurement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for (A) directly answers this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2950" y="-28529"/>
            <a:ext cx="8420100" cy="631064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ＭＳ Ｐゴシック"/>
              </a:rPr>
              <a:t>Earth mission </a:t>
            </a:r>
            <a:r>
              <a:rPr lang="en-US" sz="3600" b="1" dirty="0">
                <a:solidFill>
                  <a:srgbClr val="000000"/>
                </a:solidFill>
                <a:latin typeface="Calibri"/>
                <a:ea typeface="ＭＳ 明朝"/>
                <a:cs typeface="ＭＳ Ｐゴシック"/>
              </a:rPr>
              <a:t>case: Science </a:t>
            </a:r>
            <a:r>
              <a:rPr lang="en-US" sz="3600" b="1" dirty="0" smtClean="0">
                <a:solidFill>
                  <a:srgbClr val="000000"/>
                </a:solidFill>
                <a:latin typeface="Calibri"/>
                <a:ea typeface="ＭＳ 明朝"/>
                <a:cs typeface="ＭＳ Ｐゴシック"/>
              </a:rPr>
              <a:t>closure</a:t>
            </a:r>
            <a:endParaRPr lang="en-US" sz="3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21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2950" y="-28529"/>
            <a:ext cx="8420100" cy="631064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ＭＳ Ｐゴシック"/>
              </a:rPr>
              <a:t>Key Points</a:t>
            </a:r>
            <a:endParaRPr lang="en-US" sz="3600" dirty="0" smtClean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10" y="896041"/>
            <a:ext cx="9172222" cy="521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FontTx/>
              <a:buChar char="•"/>
            </a:pPr>
            <a:r>
              <a:rPr lang="en-US" sz="2400" b="1" dirty="0">
                <a:latin typeface="Arial"/>
                <a:cs typeface="Arial"/>
              </a:rPr>
              <a:t>L</a:t>
            </a:r>
            <a:r>
              <a:rPr lang="en-US" sz="2400" b="1" dirty="0" smtClean="0">
                <a:latin typeface="Arial"/>
                <a:cs typeface="Arial"/>
              </a:rPr>
              <a:t>ow-energy ion-neutral cross-section in space cannot be reproduced in laboratory (in quantitative sense).</a:t>
            </a:r>
          </a:p>
          <a:p>
            <a:pPr marL="342900" lvl="0" indent="-342900">
              <a:spcAft>
                <a:spcPts val="1800"/>
              </a:spcAft>
              <a:buFontTx/>
              <a:buChar char="•"/>
            </a:pPr>
            <a:r>
              <a:rPr lang="en-US" sz="2400" b="1" dirty="0">
                <a:latin typeface="Arial"/>
                <a:cs typeface="Arial"/>
              </a:rPr>
              <a:t>D</a:t>
            </a:r>
            <a:r>
              <a:rPr lang="en-US" sz="2400" b="1" dirty="0" smtClean="0">
                <a:latin typeface="Arial"/>
                <a:cs typeface="Arial"/>
              </a:rPr>
              <a:t>ifficult conditions to achieve in laboratory are, (a) low-temperature (b) tenuous or strong gradient</a:t>
            </a:r>
            <a:r>
              <a:rPr lang="en-US" sz="2400" b="1" dirty="0">
                <a:latin typeface="Arial"/>
                <a:cs typeface="Arial"/>
              </a:rPr>
              <a:t>/</a:t>
            </a:r>
            <a:r>
              <a:rPr lang="en-US" sz="2400" b="1" dirty="0" smtClean="0">
                <a:latin typeface="Arial"/>
                <a:cs typeface="Arial"/>
              </a:rPr>
              <a:t>layered (c) low-gravity plasma. </a:t>
            </a:r>
          </a:p>
          <a:p>
            <a:pPr marL="342900" lvl="0" indent="-342900">
              <a:spcAft>
                <a:spcPts val="1800"/>
              </a:spcAft>
              <a:buFontTx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Minimum core package is about 10 kg, but measurements must be performed in MANY different extreme conditions (i.e., worth to be included in all L/M-class solar system object).  </a:t>
            </a:r>
          </a:p>
          <a:p>
            <a:pPr marL="342900" lvl="0" indent="-342900">
              <a:spcAft>
                <a:spcPts val="1800"/>
              </a:spcAft>
              <a:buFontTx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can pursue this problem even Earth/Mars/Venus as one of the space condition, if we have proper measurements of small changes of environments (i.e., as M-class or F-class)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08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6222" y="3231367"/>
            <a:ext cx="100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End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78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6326" cy="54498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31700" y="1952198"/>
            <a:ext cx="276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 err="1">
                <a:latin typeface="Arial"/>
                <a:cs typeface="Arial"/>
              </a:rPr>
              <a:t>Zoennchen</a:t>
            </a:r>
            <a:r>
              <a:rPr lang="en-US" dirty="0">
                <a:latin typeface="Arial"/>
                <a:cs typeface="Arial"/>
              </a:rPr>
              <a:t> et al., 2017).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37" y="5234452"/>
            <a:ext cx="4427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Relative variation </a:t>
            </a:r>
            <a:r>
              <a:rPr lang="en-US" i="1" dirty="0">
                <a:latin typeface="Arial"/>
                <a:cs typeface="Arial"/>
              </a:rPr>
              <a:t>in the column density of exospheric H </a:t>
            </a:r>
            <a:r>
              <a:rPr lang="en-US" i="1" dirty="0" smtClean="0">
                <a:latin typeface="Arial"/>
                <a:cs typeface="Arial"/>
              </a:rPr>
              <a:t>(represented </a:t>
            </a:r>
            <a:r>
              <a:rPr lang="en-US" i="1" dirty="0">
                <a:latin typeface="Arial"/>
                <a:cs typeface="Arial"/>
              </a:rPr>
              <a:t>by total solar Ly-alpha flux </a:t>
            </a:r>
            <a:r>
              <a:rPr lang="en-US" i="1" dirty="0" smtClean="0">
                <a:latin typeface="Arial"/>
                <a:cs typeface="Arial"/>
              </a:rPr>
              <a:t>in %) suddenly increases (decrease in </a:t>
            </a:r>
            <a:r>
              <a:rPr lang="en-US" i="1" dirty="0">
                <a:latin typeface="Arial"/>
                <a:cs typeface="Arial"/>
              </a:rPr>
              <a:t>Ly-alpha </a:t>
            </a:r>
            <a:r>
              <a:rPr lang="en-US" i="1" dirty="0" smtClean="0">
                <a:latin typeface="Arial"/>
                <a:cs typeface="Arial"/>
              </a:rPr>
              <a:t>flux) when </a:t>
            </a:r>
            <a:r>
              <a:rPr lang="en-US" i="1" dirty="0">
                <a:latin typeface="Arial"/>
                <a:cs typeface="Arial"/>
              </a:rPr>
              <a:t>a large geomagnetic storm took </a:t>
            </a:r>
            <a:r>
              <a:rPr lang="en-US" i="1" dirty="0" smtClean="0">
                <a:latin typeface="Arial"/>
                <a:cs typeface="Arial"/>
              </a:rPr>
              <a:t>place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841028" y="0"/>
            <a:ext cx="6322021" cy="651703"/>
          </a:xfrm>
        </p:spPr>
        <p:txBody>
          <a:bodyPr/>
          <a:lstStyle/>
          <a:p>
            <a:r>
              <a:rPr lang="en-US" sz="2800" b="1" kern="1200" dirty="0" smtClean="0">
                <a:solidFill>
                  <a:srgbClr val="000000"/>
                </a:solidFill>
                <a:effectLst/>
                <a:ea typeface="ＭＳ Ｐゴシック"/>
              </a:rPr>
              <a:t>ex.1 (other examples)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38" y="498780"/>
            <a:ext cx="2745746" cy="2040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858" y="498780"/>
            <a:ext cx="2741252" cy="2040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225" y="2538903"/>
            <a:ext cx="4178578" cy="29757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83544" y="5650335"/>
            <a:ext cx="476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Arial"/>
                <a:cs typeface="Arial"/>
              </a:rPr>
              <a:t>Ratio of GUVI observation to the NRLMSIS empirical model at 194 km altitude and Mass density ratio (observation/model) at different altitudes from 143 km to 387 km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0225" y="4625029"/>
            <a:ext cx="2132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(Meier et al., 2015)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6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0" y="65695"/>
            <a:ext cx="9898130" cy="52594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sym typeface="Symbol" charset="0"/>
              </a:rPr>
              <a:t>However, n</a:t>
            </a:r>
            <a:r>
              <a:rPr lang="en-US" sz="2400" b="1" dirty="0">
                <a:solidFill>
                  <a:srgbClr val="000000"/>
                </a:solidFill>
              </a:rPr>
              <a:t>o modern measurement with </a:t>
            </a:r>
            <a:r>
              <a:rPr lang="en-US" sz="2400" b="1" dirty="0" smtClean="0">
                <a:solidFill>
                  <a:srgbClr val="000000"/>
                </a:solidFill>
              </a:rPr>
              <a:t>composition &gt; 300 km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7955" y="2314045"/>
            <a:ext cx="42829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Example </a:t>
            </a:r>
            <a:r>
              <a:rPr lang="en-US" i="1" dirty="0">
                <a:latin typeface="Arial"/>
                <a:cs typeface="Arial"/>
              </a:rPr>
              <a:t>altitude profile by the International MSIS model (Johnson, 1969; Pfaff, 2012). The smoothness of the profile (nearly exponential above 200 km for neutral species) comes from lack of observations. </a:t>
            </a:r>
          </a:p>
        </p:txBody>
      </p:sp>
      <p:pic>
        <p:nvPicPr>
          <p:cNvPr id="10" name="Picture 9" descr="Pfaff2012ssr_ionosphere_fig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6" y="640556"/>
            <a:ext cx="5161859" cy="597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31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0" y="65695"/>
            <a:ext cx="9898130" cy="5259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ex.2a Venus: Super-rotation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461" y="591643"/>
            <a:ext cx="5205539" cy="42176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53000" y="4491856"/>
            <a:ext cx="224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(</a:t>
            </a:r>
            <a:r>
              <a:rPr lang="en-US" dirty="0" err="1">
                <a:latin typeface="Arial"/>
                <a:cs typeface="Arial"/>
              </a:rPr>
              <a:t>Lundin</a:t>
            </a:r>
            <a:r>
              <a:rPr lang="en-US" i="1" dirty="0">
                <a:latin typeface="Arial"/>
                <a:cs typeface="Arial"/>
              </a:rPr>
              <a:t> et al., 2013)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2812" y="4895091"/>
            <a:ext cx="4793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VEX confirmed ion convection in the  super</a:t>
            </a:r>
            <a:r>
              <a:rPr lang="en-US" i="1" dirty="0">
                <a:latin typeface="Arial"/>
                <a:cs typeface="Arial"/>
              </a:rPr>
              <a:t>-rotation direction with velocity 10 times </a:t>
            </a:r>
            <a:r>
              <a:rPr lang="en-US" i="1" dirty="0" smtClean="0">
                <a:latin typeface="Arial"/>
                <a:cs typeface="Arial"/>
              </a:rPr>
              <a:t>faster.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9550" y="5970811"/>
            <a:ext cx="6614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Super-rotation in "stand-still" planet</a:t>
            </a:r>
          </a:p>
          <a:p>
            <a:pPr marL="450850" indent="-450850"/>
            <a:r>
              <a:rPr lang="en-US" dirty="0">
                <a:latin typeface="Arial"/>
                <a:cs typeface="Arial"/>
                <a:sym typeface="Symbol" charset="0"/>
              </a:rPr>
              <a:t>	</a:t>
            </a:r>
            <a:r>
              <a:rPr lang="en-US" b="1" dirty="0" smtClean="0">
                <a:latin typeface="Arial"/>
                <a:cs typeface="Arial"/>
              </a:rPr>
              <a:t>(b) Momentum </a:t>
            </a:r>
            <a:r>
              <a:rPr lang="en-US" b="1" dirty="0">
                <a:latin typeface="Arial"/>
                <a:cs typeface="Arial"/>
              </a:rPr>
              <a:t>transfer </a:t>
            </a:r>
            <a:r>
              <a:rPr lang="en-US" b="1" dirty="0" smtClean="0">
                <a:latin typeface="Arial"/>
                <a:cs typeface="Arial"/>
              </a:rPr>
              <a:t>is still mystery,</a:t>
            </a:r>
            <a:r>
              <a:rPr lang="en-US" b="1" dirty="0" smtClean="0">
                <a:solidFill>
                  <a:srgbClr val="FF6600"/>
                </a:solidFill>
                <a:latin typeface="Arial"/>
                <a:cs typeface="Arial"/>
              </a:rPr>
              <a:t> suggesting higher ion-neutral momentum than model</a:t>
            </a:r>
            <a:endParaRPr lang="en-US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25" name="Picture 24" descr="Macintosh HD:Users:yamac:Desktop:00-YaMac:Future:figures_white_paper:miller1991ssr_venus_fig1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6" y="591643"/>
            <a:ext cx="4301234" cy="421761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0" y="4883014"/>
            <a:ext cx="4963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Pioneer Venus </a:t>
            </a:r>
            <a:r>
              <a:rPr lang="en-US" i="1" dirty="0" smtClean="0">
                <a:latin typeface="Arial"/>
                <a:cs typeface="Arial"/>
              </a:rPr>
              <a:t>Orbiter found dawn-dusk asymmetry of cold ion convection in the super</a:t>
            </a:r>
            <a:r>
              <a:rPr lang="en-US" i="1" dirty="0">
                <a:latin typeface="Arial"/>
                <a:cs typeface="Arial"/>
              </a:rPr>
              <a:t>-rotation </a:t>
            </a:r>
            <a:r>
              <a:rPr lang="en-US" i="1" dirty="0" smtClean="0">
                <a:latin typeface="Arial"/>
                <a:cs typeface="Arial"/>
              </a:rPr>
              <a:t>direction</a:t>
            </a:r>
            <a:endParaRPr lang="en-US" b="1" i="1" dirty="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419484"/>
            <a:ext cx="282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(Miller and Whitten, 1991) </a:t>
            </a:r>
          </a:p>
        </p:txBody>
      </p:sp>
    </p:spTree>
    <p:extLst>
      <p:ext uri="{BB962C8B-B14F-4D97-AF65-F5344CB8AC3E}">
        <p14:creationId xmlns:p14="http://schemas.microsoft.com/office/powerpoint/2010/main" val="417924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0480" y="750014"/>
            <a:ext cx="7276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bservations of partially ionized plasma in space suggest that the present knowledge on 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plasma-neutral gas 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interactions </a:t>
            </a:r>
            <a:r>
              <a:rPr lang="en-US" sz="2400" dirty="0" smtClean="0">
                <a:latin typeface="Arial"/>
                <a:cs typeface="Arial"/>
              </a:rPr>
              <a:t>is far from complete, particularly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for 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low energy</a:t>
            </a:r>
            <a:r>
              <a:rPr lang="en-US" sz="2400" dirty="0" smtClean="0">
                <a:latin typeface="Arial"/>
                <a:cs typeface="Arial"/>
              </a:rPr>
              <a:t>.  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88703" y="1"/>
            <a:ext cx="8420100" cy="832878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000000"/>
                </a:solidFill>
                <a:effectLst/>
                <a:ea typeface="ＭＳ Ｐゴシック"/>
              </a:rPr>
              <a:t>Why ion-neutral interaction?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649069" y="3448616"/>
            <a:ext cx="659975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AutoNum type="arabicParenBoth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Low-energy particles are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easily affected by the environment, </a:t>
            </a:r>
            <a:r>
              <a:rPr lang="en-US" sz="2000" dirty="0" err="1" smtClean="0">
                <a:latin typeface="Arial"/>
                <a:cs typeface="Arial"/>
              </a:rPr>
              <a:t>particulary</a:t>
            </a:r>
            <a:r>
              <a:rPr lang="en-US" sz="2000" dirty="0" smtClean="0">
                <a:latin typeface="Arial"/>
                <a:cs typeface="Arial"/>
              </a:rPr>
              <a:t> by (a) tenuous </a:t>
            </a:r>
            <a:r>
              <a:rPr lang="en-US" sz="2000" dirty="0">
                <a:latin typeface="Arial"/>
                <a:cs typeface="Arial"/>
              </a:rPr>
              <a:t>gas with gradient (b) very low temperature (c) micro-</a:t>
            </a:r>
            <a:r>
              <a:rPr lang="en-US" sz="2000" dirty="0" smtClean="0">
                <a:latin typeface="Arial"/>
                <a:cs typeface="Arial"/>
              </a:rPr>
              <a:t>gravity.</a:t>
            </a:r>
          </a:p>
          <a:p>
            <a:pPr marL="457200" indent="-457200">
              <a:spcAft>
                <a:spcPts val="400"/>
              </a:spcAft>
              <a:buAutoNum type="arabicParenBoth"/>
            </a:pPr>
            <a:r>
              <a:rPr lang="en-US" sz="2000" dirty="0" smtClean="0">
                <a:latin typeface="Arial"/>
                <a:cs typeface="Arial"/>
              </a:rPr>
              <a:t>Many sources of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external energies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into the system that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are high compared the neutral/ion energy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(e.g.,  E, UV, radiation, electron, cosmic ray) and convoluted.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2114" y="2484753"/>
            <a:ext cx="8135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400"/>
              </a:spcAft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sym typeface="Symbol" charset="0"/>
              </a:rPr>
              <a:t> </a:t>
            </a:r>
            <a:r>
              <a:rPr lang="en-US" sz="2000" b="1" dirty="0" smtClean="0">
                <a:latin typeface="Arial"/>
              </a:rPr>
              <a:t>ion</a:t>
            </a:r>
            <a:r>
              <a:rPr lang="en-US" sz="2000" b="1" dirty="0">
                <a:latin typeface="Arial"/>
              </a:rPr>
              <a:t>-neutral cross-section in space cannot be </a:t>
            </a:r>
            <a:r>
              <a:rPr lang="en-US" sz="2000" b="1" dirty="0" smtClean="0">
                <a:latin typeface="Arial"/>
              </a:rPr>
              <a:t>quantitatively </a:t>
            </a:r>
            <a:r>
              <a:rPr lang="en-US" sz="2000" b="1" dirty="0">
                <a:latin typeface="Arial"/>
              </a:rPr>
              <a:t>measured in </a:t>
            </a:r>
            <a:r>
              <a:rPr lang="en-US" sz="2000" b="1" dirty="0" smtClean="0">
                <a:latin typeface="Arial"/>
              </a:rPr>
              <a:t>laboratory !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0" y="65695"/>
            <a:ext cx="9898130" cy="5259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ex.2b Titan: cold ion escape</a:t>
            </a:r>
            <a:endParaRPr lang="en-US" sz="28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3624"/>
            <a:ext cx="5755431" cy="3842192"/>
          </a:xfrm>
          <a:prstGeom prst="rect">
            <a:avLst/>
          </a:prstGeom>
        </p:spPr>
      </p:pic>
      <p:pic>
        <p:nvPicPr>
          <p:cNvPr id="17" name="Picture 16" descr="Edberg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22" y="1015343"/>
            <a:ext cx="4266208" cy="30535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3343" y="4810234"/>
            <a:ext cx="747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Cassini found unexpectedly high density cold ions at the upper Titan ionosphere and subsequent high escape rate.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43857" y="2909018"/>
            <a:ext cx="247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Wahlund</a:t>
            </a:r>
            <a:r>
              <a:rPr lang="en-US" dirty="0">
                <a:latin typeface="Arial"/>
                <a:cs typeface="Arial"/>
              </a:rPr>
              <a:t> et a., 2005)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81734" y="4216484"/>
            <a:ext cx="2282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(Edberg et al., 2011)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93343" y="5736866"/>
            <a:ext cx="6614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Fast cold ions flows in "stand-still" satellite</a:t>
            </a:r>
          </a:p>
          <a:p>
            <a:pPr marL="450850" indent="-450850"/>
            <a:r>
              <a:rPr lang="en-US" dirty="0">
                <a:latin typeface="Arial"/>
                <a:cs typeface="Arial"/>
                <a:sym typeface="Symbol" charset="0"/>
              </a:rPr>
              <a:t>	</a:t>
            </a:r>
            <a:r>
              <a:rPr lang="en-US" b="1" dirty="0" smtClean="0">
                <a:latin typeface="Arial"/>
                <a:cs typeface="Arial"/>
              </a:rPr>
              <a:t>(b) Momentum </a:t>
            </a:r>
            <a:r>
              <a:rPr lang="en-US" b="1" dirty="0">
                <a:latin typeface="Arial"/>
                <a:cs typeface="Arial"/>
              </a:rPr>
              <a:t>transfer </a:t>
            </a:r>
            <a:r>
              <a:rPr lang="en-US" b="1" dirty="0" smtClean="0">
                <a:latin typeface="Arial"/>
                <a:cs typeface="Arial"/>
              </a:rPr>
              <a:t>is still mystery,</a:t>
            </a:r>
            <a:r>
              <a:rPr lang="en-US" b="1" dirty="0" smtClean="0">
                <a:solidFill>
                  <a:srgbClr val="FF6600"/>
                </a:solidFill>
                <a:latin typeface="Arial"/>
                <a:cs typeface="Arial"/>
              </a:rPr>
              <a:t> suggesting higher ion-neutral momentum than model</a:t>
            </a:r>
            <a:endParaRPr lang="en-US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54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0" y="65695"/>
            <a:ext cx="9898130" cy="5259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ex.</a:t>
            </a:r>
            <a:r>
              <a:rPr lang="en-US" sz="2800" b="1" dirty="0"/>
              <a:t>3 Comet: unexpected </a:t>
            </a:r>
            <a:r>
              <a:rPr lang="en-US" sz="2800" b="1" dirty="0" smtClean="0"/>
              <a:t>structures in ion-neutral mixture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93329" y="5333115"/>
            <a:ext cx="7582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This is commonly found, but unexpected not yet proper explanation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using only ions and electrons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450850" indent="-450850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  <a:sym typeface="Symbol" charset="0"/>
              </a:rPr>
              <a:t> </a:t>
            </a:r>
            <a:r>
              <a:rPr lang="en-US" b="1" dirty="0" smtClean="0">
                <a:latin typeface="Arial"/>
                <a:cs typeface="Arial"/>
                <a:sym typeface="Symbol" charset="0"/>
              </a:rPr>
              <a:t>	(c)  Although it is comet "exosphere," </a:t>
            </a:r>
            <a:r>
              <a:rPr lang="en-US" b="1" dirty="0" smtClean="0">
                <a:latin typeface="Arial"/>
                <a:cs typeface="Arial"/>
              </a:rPr>
              <a:t>influence </a:t>
            </a:r>
            <a:r>
              <a:rPr lang="en-US" b="1" dirty="0">
                <a:latin typeface="Arial"/>
                <a:cs typeface="Arial"/>
              </a:rPr>
              <a:t>of </a:t>
            </a:r>
            <a:r>
              <a:rPr lang="en-US" b="1" dirty="0" smtClean="0">
                <a:latin typeface="Arial"/>
                <a:cs typeface="Arial"/>
              </a:rPr>
              <a:t>neutrals can be substantial</a:t>
            </a:r>
            <a:r>
              <a:rPr lang="en-US" b="1" dirty="0">
                <a:latin typeface="Arial"/>
                <a:cs typeface="Arial"/>
              </a:rPr>
              <a:t>,</a:t>
            </a:r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> suggesting higher ion-neutral momentum than </a:t>
            </a:r>
            <a:r>
              <a:rPr lang="en-US" b="1" dirty="0" smtClean="0">
                <a:solidFill>
                  <a:srgbClr val="FF6600"/>
                </a:solidFill>
                <a:latin typeface="Arial"/>
                <a:cs typeface="Arial"/>
              </a:rPr>
              <a:t>our knowledge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9" name="Picture 8" descr="goetz2016mnras_rosetta_fig8_c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22" y="889675"/>
            <a:ext cx="4397508" cy="216831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640848" y="1008649"/>
            <a:ext cx="2014179" cy="189863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640848" y="1008650"/>
            <a:ext cx="2014179" cy="189863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643"/>
            <a:ext cx="5325129" cy="37674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5699" y="591643"/>
            <a:ext cx="216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(Goetz et al., </a:t>
            </a:r>
            <a:r>
              <a:rPr lang="en-US" dirty="0" smtClean="0">
                <a:latin typeface="Arial"/>
                <a:cs typeface="Arial"/>
              </a:rPr>
              <a:t>2016)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84599" y="3343417"/>
            <a:ext cx="377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The location and boundary normal direction suggest bubble-like rippling of the boundary.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002" y="4359080"/>
            <a:ext cx="457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Figure. Rosetta observations of magnetic cavity (magnetometer data).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6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0" y="65695"/>
            <a:ext cx="9898130" cy="5259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ex.4 solar </a:t>
            </a:r>
            <a:r>
              <a:rPr lang="en-US" sz="2800" b="1" dirty="0"/>
              <a:t>influences</a:t>
            </a:r>
            <a:r>
              <a:rPr lang="en-US" sz="2800" b="1" dirty="0" smtClean="0"/>
              <a:t>: climate change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7391" y="5211463"/>
            <a:ext cx="9025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</a:rPr>
              <a:t>Past temperature change (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&gt;10 year</a:t>
            </a:r>
            <a:r>
              <a:rPr lang="en-US" dirty="0" smtClean="0">
                <a:solidFill>
                  <a:srgbClr val="0000FF"/>
                </a:solidFill>
                <a:latin typeface="Arial"/>
              </a:rPr>
              <a:t>) 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is correlated with plasma/magnetic activity of the </a:t>
            </a:r>
            <a:r>
              <a:rPr lang="en-US" dirty="0" smtClean="0">
                <a:solidFill>
                  <a:srgbClr val="0000FF"/>
                </a:solidFill>
                <a:latin typeface="Arial"/>
              </a:rPr>
              <a:t>Sun before human effect take over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534988" indent="-534988"/>
            <a:r>
              <a:rPr lang="en-US" b="1" dirty="0">
                <a:latin typeface="Arial"/>
                <a:cs typeface="Arial"/>
                <a:sym typeface="Symbol" charset="0"/>
              </a:rPr>
              <a:t>  	</a:t>
            </a:r>
            <a:r>
              <a:rPr lang="en-US" b="1" dirty="0" smtClean="0">
                <a:latin typeface="Arial"/>
                <a:cs typeface="Arial"/>
                <a:sym typeface="Symbol" charset="0"/>
              </a:rPr>
              <a:t>(d)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>
                <a:latin typeface="Arial"/>
              </a:rPr>
              <a:t>but the mechanism that connect plasma and neutral atmosphere is not </a:t>
            </a:r>
            <a:r>
              <a:rPr lang="en-US" b="1" dirty="0" smtClean="0">
                <a:latin typeface="Arial"/>
              </a:rPr>
              <a:t>known,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  <a:sym typeface="Symbol" charset="0"/>
              </a:rPr>
              <a:t>and we need to know the ion-neutral interaction in the upper atmosphere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1642"/>
            <a:ext cx="5113852" cy="3511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409" y="4103311"/>
            <a:ext cx="477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Before human effect take over ~ 1980, </a:t>
            </a:r>
            <a:r>
              <a:rPr lang="en-US" i="1" dirty="0">
                <a:latin typeface="Arial"/>
                <a:cs typeface="Arial"/>
              </a:rPr>
              <a:t>solar cycle length and </a:t>
            </a:r>
            <a:r>
              <a:rPr lang="en-US" i="1" dirty="0" smtClean="0">
                <a:latin typeface="Arial"/>
                <a:cs typeface="Arial"/>
              </a:rPr>
              <a:t>temperature are correlated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4971" y="3223897"/>
            <a:ext cx="199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Stauning</a:t>
            </a:r>
            <a:r>
              <a:rPr lang="en-US" dirty="0">
                <a:latin typeface="Arial"/>
                <a:cs typeface="Arial"/>
              </a:rPr>
              <a:t>, 2011)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390" y="1440432"/>
            <a:ext cx="3911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350838"/>
            <a:r>
              <a:rPr lang="en-US" sz="1600" b="1" i="1" dirty="0" smtClean="0">
                <a:solidFill>
                  <a:srgbClr val="0000FF"/>
                </a:solidFill>
                <a:latin typeface="Arial"/>
                <a:cs typeface="Arial"/>
              </a:rPr>
              <a:t>Blue</a:t>
            </a:r>
            <a:r>
              <a:rPr lang="en-US" sz="1600" b="1" i="1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en-US" sz="1600" b="1" i="1" dirty="0" smtClean="0">
                <a:solidFill>
                  <a:srgbClr val="0000FF"/>
                </a:solidFill>
                <a:latin typeface="Arial"/>
                <a:cs typeface="Arial"/>
              </a:rPr>
              <a:t>Length </a:t>
            </a:r>
            <a:r>
              <a:rPr lang="en-US" sz="1600" b="1" i="1" dirty="0">
                <a:solidFill>
                  <a:srgbClr val="0000FF"/>
                </a:solidFill>
                <a:latin typeface="Arial"/>
                <a:cs typeface="Arial"/>
              </a:rPr>
              <a:t>of sunspot cycle</a:t>
            </a:r>
            <a:r>
              <a:rPr lang="en-US" sz="1600" b="1" i="1" dirty="0">
                <a:latin typeface="Arial"/>
                <a:cs typeface="Arial"/>
              </a:rPr>
              <a:t>. </a:t>
            </a:r>
            <a:endParaRPr lang="en-US" sz="1600" b="1" dirty="0"/>
          </a:p>
          <a:p>
            <a:pPr marL="350838" indent="-350838"/>
            <a:r>
              <a:rPr lang="en-US" sz="1600" b="1" i="1" dirty="0" smtClean="0">
                <a:solidFill>
                  <a:srgbClr val="FF0000"/>
                </a:solidFill>
                <a:latin typeface="Arial"/>
                <a:cs typeface="Arial"/>
              </a:rPr>
              <a:t>Red: Northern </a:t>
            </a:r>
            <a:r>
              <a:rPr lang="en-US" sz="1600" b="1" i="1" dirty="0">
                <a:solidFill>
                  <a:srgbClr val="FF0000"/>
                </a:solidFill>
                <a:latin typeface="Arial"/>
                <a:cs typeface="Arial"/>
              </a:rPr>
              <a:t>hemisphere average </a:t>
            </a:r>
            <a:r>
              <a:rPr lang="en-US" sz="1600" b="1" i="1" dirty="0" smtClean="0">
                <a:solidFill>
                  <a:srgbClr val="FF0000"/>
                </a:solidFill>
                <a:latin typeface="Arial"/>
                <a:cs typeface="Arial"/>
              </a:rPr>
              <a:t>temperature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mean-T_e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53" y="591643"/>
            <a:ext cx="4792148" cy="3455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6388" y="4075610"/>
            <a:ext cx="477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Ocean and </a:t>
            </a:r>
            <a:r>
              <a:rPr lang="en-US" i="1" dirty="0">
                <a:latin typeface="Arial"/>
                <a:cs typeface="Arial"/>
              </a:rPr>
              <a:t>s</a:t>
            </a:r>
            <a:r>
              <a:rPr lang="en-US" i="1" dirty="0" smtClean="0">
                <a:latin typeface="Arial"/>
                <a:cs typeface="Arial"/>
              </a:rPr>
              <a:t>outh hemisphere lands started continuous increase from ~ 1980</a:t>
            </a:r>
          </a:p>
        </p:txBody>
      </p:sp>
    </p:spTree>
    <p:extLst>
      <p:ext uri="{BB962C8B-B14F-4D97-AF65-F5344CB8AC3E}">
        <p14:creationId xmlns:p14="http://schemas.microsoft.com/office/powerpoint/2010/main" val="89626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434" y="634933"/>
            <a:ext cx="6463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(in-situ): payload </a:t>
            </a:r>
            <a:r>
              <a:rPr lang="en-US" dirty="0"/>
              <a:t>100-120 </a:t>
            </a:r>
            <a:r>
              <a:rPr lang="en-US" dirty="0" smtClean="0"/>
              <a:t>kg  (dry mass 350 kg/200 W)</a:t>
            </a:r>
          </a:p>
          <a:p>
            <a:r>
              <a:rPr lang="en-US" dirty="0" smtClean="0"/>
              <a:t>Sub/</a:t>
            </a:r>
            <a:r>
              <a:rPr lang="en-US" dirty="0" err="1" smtClean="0"/>
              <a:t>despan</a:t>
            </a:r>
            <a:r>
              <a:rPr lang="en-US" dirty="0" smtClean="0"/>
              <a:t> platform (remote): payload </a:t>
            </a:r>
            <a:r>
              <a:rPr lang="en-US" dirty="0"/>
              <a:t>10-15 </a:t>
            </a:r>
            <a:r>
              <a:rPr lang="en-US" dirty="0" smtClean="0"/>
              <a:t>kg (dry mass &lt;60 kg)</a:t>
            </a:r>
          </a:p>
          <a:p>
            <a:r>
              <a:rPr lang="en-US" dirty="0"/>
              <a:t>Sub multi-point </a:t>
            </a:r>
            <a:r>
              <a:rPr lang="en-US" dirty="0" smtClean="0"/>
              <a:t>(in-situ) x 1 or 2: payload </a:t>
            </a:r>
            <a:r>
              <a:rPr lang="en-US" dirty="0"/>
              <a:t>5-10 </a:t>
            </a:r>
            <a:r>
              <a:rPr lang="en-US" dirty="0" smtClean="0"/>
              <a:t>kg (day mass &lt;30 kg)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4" y="1558264"/>
            <a:ext cx="4080463" cy="530261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" y="10605"/>
            <a:ext cx="9877135" cy="653189"/>
          </a:xfrm>
        </p:spPr>
        <p:txBody>
          <a:bodyPr/>
          <a:lstStyle/>
          <a:p>
            <a:pPr rtl="0" fontAlgn="base"/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ＭＳ Ｐゴシック"/>
              </a:rPr>
              <a:t>Terrestrial mission case (can copy for Venus/Mars)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Ｐゴシック"/>
                <a:cs typeface="ＭＳ Ｐゴシック"/>
              </a:rPr>
              <a:t> </a:t>
            </a:r>
            <a:endParaRPr lang="en-US" sz="360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07" y="1558264"/>
            <a:ext cx="4095480" cy="5302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45112" y="656209"/>
            <a:ext cx="2610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(in-situ):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Different orbit (remote):</a:t>
            </a:r>
          </a:p>
          <a:p>
            <a:r>
              <a:rPr lang="en-US" dirty="0" smtClean="0"/>
              <a:t>Sub milt-point (in-situ)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3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28529"/>
            <a:ext cx="9906000" cy="631064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ＭＳ Ｐゴシック"/>
              </a:rPr>
              <a:t>Earth mission </a:t>
            </a:r>
            <a:r>
              <a:rPr lang="en-US" sz="3600" b="1" dirty="0">
                <a:solidFill>
                  <a:srgbClr val="000000"/>
                </a:solidFill>
                <a:latin typeface="Calibri"/>
                <a:ea typeface="ＭＳ 明朝"/>
                <a:cs typeface="ＭＳ Ｐゴシック"/>
              </a:rPr>
              <a:t>case: </a:t>
            </a:r>
            <a:r>
              <a:rPr lang="en-US" sz="3600" b="1" dirty="0" smtClean="0">
                <a:solidFill>
                  <a:srgbClr val="000000"/>
                </a:solidFill>
                <a:latin typeface="Calibri"/>
                <a:ea typeface="ＭＳ 明朝"/>
                <a:cs typeface="ＭＳ Ｐゴシック"/>
              </a:rPr>
              <a:t>Advantage of ground support</a:t>
            </a:r>
            <a:endParaRPr lang="en-US" sz="3600" dirty="0" smtClean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914" y="862539"/>
            <a:ext cx="8790478" cy="57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Incoherent </a:t>
            </a:r>
            <a:r>
              <a:rPr lang="en-US" b="1" dirty="0">
                <a:latin typeface="Arial"/>
                <a:cs typeface="Arial"/>
              </a:rPr>
              <a:t>scatter (IS) </a:t>
            </a:r>
            <a:r>
              <a:rPr lang="en-US" b="1" dirty="0" smtClean="0">
                <a:latin typeface="Arial"/>
                <a:cs typeface="Arial"/>
              </a:rPr>
              <a:t>radars</a:t>
            </a:r>
            <a:r>
              <a:rPr lang="en-US" dirty="0" smtClean="0">
                <a:latin typeface="Arial"/>
                <a:cs typeface="Arial"/>
              </a:rPr>
              <a:t>: monitor of electron </a:t>
            </a:r>
            <a:r>
              <a:rPr lang="en-US" dirty="0">
                <a:latin typeface="Arial"/>
                <a:cs typeface="Arial"/>
              </a:rPr>
              <a:t>temperature, electron density, ion temperature, and line-of-sight ion </a:t>
            </a:r>
            <a:r>
              <a:rPr lang="en-US" dirty="0" smtClean="0">
                <a:latin typeface="Arial"/>
                <a:cs typeface="Arial"/>
              </a:rPr>
              <a:t>velocity </a:t>
            </a:r>
            <a:r>
              <a:rPr lang="en-US" dirty="0">
                <a:latin typeface="Arial"/>
                <a:cs typeface="Arial"/>
              </a:rPr>
              <a:t>at different altitudes nearly simultaneously.  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EISCAT_3D</a:t>
            </a:r>
            <a:r>
              <a:rPr lang="en-US" dirty="0" smtClean="0">
                <a:latin typeface="Arial"/>
                <a:cs typeface="Arial"/>
              </a:rPr>
              <a:t>: Next generation </a:t>
            </a:r>
            <a:r>
              <a:rPr lang="en-US" dirty="0">
                <a:latin typeface="Arial"/>
                <a:cs typeface="Arial"/>
              </a:rPr>
              <a:t>IS radar </a:t>
            </a:r>
            <a:r>
              <a:rPr lang="en-US" dirty="0" smtClean="0">
                <a:latin typeface="Arial"/>
                <a:cs typeface="Arial"/>
              </a:rPr>
              <a:t>to </a:t>
            </a:r>
            <a:r>
              <a:rPr lang="en-US" dirty="0">
                <a:latin typeface="Arial"/>
                <a:cs typeface="Arial"/>
              </a:rPr>
              <a:t>cover a large 3D volume of space in very short </a:t>
            </a:r>
            <a:r>
              <a:rPr lang="en-US" dirty="0" smtClean="0">
                <a:latin typeface="Arial"/>
                <a:cs typeface="Arial"/>
              </a:rPr>
              <a:t>time.  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b="1" dirty="0" err="1">
                <a:latin typeface="Arial"/>
                <a:cs typeface="Arial"/>
              </a:rPr>
              <a:t>SuperDARN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smtClean="0">
                <a:latin typeface="Arial"/>
                <a:cs typeface="Arial"/>
              </a:rPr>
              <a:t>Global network of HF radars that provide line</a:t>
            </a:r>
            <a:r>
              <a:rPr lang="en-US" dirty="0">
                <a:latin typeface="Arial"/>
                <a:cs typeface="Arial"/>
              </a:rPr>
              <a:t>-of-site velocity in a wide region in Earth's upper atmosphere and ionosphere. </a:t>
            </a:r>
            <a:r>
              <a:rPr lang="en-US" dirty="0" smtClean="0">
                <a:latin typeface="Arial"/>
                <a:cs typeface="Arial"/>
              </a:rPr>
              <a:t>Although </a:t>
            </a:r>
            <a:r>
              <a:rPr lang="en-US" dirty="0">
                <a:latin typeface="Arial"/>
                <a:cs typeface="Arial"/>
              </a:rPr>
              <a:t>the detection altitude is lower than 150 km altitude, this gives important information on the plasma motion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b="1" dirty="0" err="1" smtClean="0">
                <a:latin typeface="Arial"/>
                <a:cs typeface="Arial"/>
              </a:rPr>
              <a:t>Fabry</a:t>
            </a:r>
            <a:r>
              <a:rPr lang="en-US" b="1" dirty="0" smtClean="0">
                <a:latin typeface="Arial"/>
                <a:cs typeface="Arial"/>
              </a:rPr>
              <a:t>–</a:t>
            </a:r>
            <a:r>
              <a:rPr lang="en-US" b="1" dirty="0" err="1" smtClean="0">
                <a:latin typeface="Arial"/>
                <a:cs typeface="Arial"/>
              </a:rPr>
              <a:t>Pérot</a:t>
            </a:r>
            <a:r>
              <a:rPr lang="en-US" b="1" dirty="0" smtClean="0">
                <a:latin typeface="Arial"/>
                <a:cs typeface="Arial"/>
              </a:rPr>
              <a:t> interferometer</a:t>
            </a:r>
            <a:r>
              <a:rPr lang="en-US" dirty="0" smtClean="0">
                <a:latin typeface="Arial"/>
                <a:cs typeface="Arial"/>
              </a:rPr>
              <a:t>: Neutral </a:t>
            </a:r>
            <a:r>
              <a:rPr lang="en-US" dirty="0">
                <a:latin typeface="Arial"/>
                <a:cs typeface="Arial"/>
              </a:rPr>
              <a:t>motion and temperature </a:t>
            </a:r>
            <a:r>
              <a:rPr lang="en-US" dirty="0" smtClean="0">
                <a:latin typeface="Arial"/>
                <a:cs typeface="Arial"/>
              </a:rPr>
              <a:t>at around </a:t>
            </a:r>
            <a:r>
              <a:rPr lang="en-US" dirty="0">
                <a:latin typeface="Arial"/>
                <a:cs typeface="Arial"/>
              </a:rPr>
              <a:t>240 km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where the airglow emission is maximized</a:t>
            </a:r>
            <a:r>
              <a:rPr lang="en-US" dirty="0" smtClean="0">
                <a:latin typeface="Arial"/>
                <a:cs typeface="Arial"/>
              </a:rPr>
              <a:t> altitude, using 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ptical interferometry measurement of the Doppler spectrum.  Although this altitude is lower than target region, this gives another important information on the neutral motion.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Scanning Doppler Imager (SDI)</a:t>
            </a:r>
            <a:r>
              <a:rPr lang="en-US" dirty="0" smtClean="0">
                <a:latin typeface="Arial"/>
                <a:cs typeface="Arial"/>
              </a:rPr>
              <a:t>: Capable of measuring 2D wind and temperature field from a snap shot of the all-sky image.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Magnetometers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smtClean="0">
                <a:latin typeface="Arial"/>
                <a:cs typeface="Arial"/>
              </a:rPr>
              <a:t>Traditional global network that support the </a:t>
            </a:r>
            <a:r>
              <a:rPr lang="en-US" dirty="0">
                <a:latin typeface="Arial"/>
                <a:cs typeface="Arial"/>
              </a:rPr>
              <a:t>ionospheric dynamic and electric </a:t>
            </a:r>
            <a:r>
              <a:rPr lang="en-US" dirty="0" smtClean="0">
                <a:latin typeface="Arial"/>
                <a:cs typeface="Arial"/>
              </a:rPr>
              <a:t>current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cs typeface="Arial"/>
              </a:rPr>
              <a:t>OH airglow imager</a:t>
            </a:r>
            <a:r>
              <a:rPr lang="en-US" dirty="0" smtClean="0">
                <a:latin typeface="Arial"/>
                <a:cs typeface="Arial"/>
              </a:rPr>
              <a:t>: Monitor of upper mesosphere-lower thermosphere temperature.</a:t>
            </a:r>
          </a:p>
        </p:txBody>
      </p:sp>
    </p:spTree>
    <p:extLst>
      <p:ext uri="{BB962C8B-B14F-4D97-AF65-F5344CB8AC3E}">
        <p14:creationId xmlns:p14="http://schemas.microsoft.com/office/powerpoint/2010/main" val="777890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" y="10605"/>
            <a:ext cx="9877135" cy="653189"/>
          </a:xfrm>
        </p:spPr>
        <p:txBody>
          <a:bodyPr/>
          <a:lstStyle/>
          <a:p>
            <a:pPr rtl="0" fontAlgn="base"/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ＭＳ Ｐゴシック"/>
              </a:rPr>
              <a:t>Requirement for the spacecraft</a:t>
            </a:r>
            <a:endParaRPr lang="en-US" sz="3600" dirty="0" smtClean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221" y="1460271"/>
            <a:ext cx="859366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Arial"/>
                <a:cs typeface="Arial"/>
              </a:rPr>
              <a:t>•</a:t>
            </a:r>
            <a:r>
              <a:rPr lang="en-US" dirty="0">
                <a:latin typeface="Arial"/>
                <a:cs typeface="Arial"/>
              </a:rPr>
              <a:t>	Cold Xenon propulsion is preferable for orbit maneuvers or attitude control to avoid propulsion that contains nitrogen (N) or </a:t>
            </a:r>
            <a:r>
              <a:rPr lang="en-US" dirty="0" smtClean="0">
                <a:latin typeface="Arial"/>
                <a:cs typeface="Arial"/>
              </a:rPr>
              <a:t>propane (C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H</a:t>
            </a:r>
            <a:r>
              <a:rPr lang="en-US" baseline="-25000" dirty="0" smtClean="0">
                <a:latin typeface="Arial"/>
                <a:cs typeface="Arial"/>
              </a:rPr>
              <a:t>8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•	External conductive </a:t>
            </a:r>
            <a:r>
              <a:rPr lang="en-US" dirty="0" smtClean="0">
                <a:latin typeface="Arial"/>
                <a:cs typeface="Arial"/>
              </a:rPr>
              <a:t>surfaces, </a:t>
            </a:r>
            <a:r>
              <a:rPr lang="en-US" dirty="0">
                <a:latin typeface="Arial"/>
                <a:cs typeface="Arial"/>
              </a:rPr>
              <a:t>together with active spacecraft potential control. 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•	The required pointing accuracy is 1° (0.1° knowledge) for both the main spacecraft and the remote sensing sub-spacecraft. 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•	A Sun-pointing constant </a:t>
            </a:r>
            <a:r>
              <a:rPr lang="en-US" dirty="0" smtClean="0">
                <a:latin typeface="Arial"/>
                <a:cs typeface="Arial"/>
              </a:rPr>
              <a:t>attitude (minimum </a:t>
            </a:r>
            <a:r>
              <a:rPr lang="en-US" dirty="0" err="1" smtClean="0">
                <a:latin typeface="Arial"/>
                <a:cs typeface="Arial"/>
              </a:rPr>
              <a:t>outgass</a:t>
            </a:r>
            <a:r>
              <a:rPr lang="en-US" dirty="0" smtClean="0">
                <a:latin typeface="Arial"/>
                <a:cs typeface="Arial"/>
              </a:rPr>
              <a:t>). 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•	All particle instruments </a:t>
            </a: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>
                <a:latin typeface="Arial"/>
                <a:cs typeface="Arial"/>
              </a:rPr>
              <a:t>unobstructed FOV </a:t>
            </a:r>
            <a:r>
              <a:rPr lang="en-US" dirty="0" smtClean="0">
                <a:latin typeface="Arial"/>
                <a:cs typeface="Arial"/>
              </a:rPr>
              <a:t>(minimum blockage)  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similar mission could be devised for Venus.  In that case, some on-board processing of the data before sending to the Earth would be needed.  </a:t>
            </a:r>
          </a:p>
        </p:txBody>
      </p:sp>
    </p:spTree>
    <p:extLst>
      <p:ext uri="{BB962C8B-B14F-4D97-AF65-F5344CB8AC3E}">
        <p14:creationId xmlns:p14="http://schemas.microsoft.com/office/powerpoint/2010/main" val="1509971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2950" y="-28529"/>
            <a:ext cx="8420100" cy="631064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ＭＳ Ｐゴシック"/>
              </a:rPr>
              <a:t>Technological Challenges</a:t>
            </a:r>
            <a:endParaRPr lang="en-US" sz="3600" dirty="0" smtClean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222" y="759982"/>
            <a:ext cx="9172222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Arial"/>
                <a:cs typeface="Arial"/>
              </a:rPr>
              <a:t>Instrument</a:t>
            </a:r>
            <a:endParaRPr lang="en-US" b="1" dirty="0">
              <a:latin typeface="Arial"/>
              <a:cs typeface="Arial"/>
            </a:endParaRPr>
          </a:p>
          <a:p>
            <a:pPr marL="285750" lvl="0" indent="-285750">
              <a:buFontTx/>
              <a:buChar char="•"/>
            </a:pPr>
            <a:r>
              <a:rPr lang="en-US" dirty="0" smtClean="0">
                <a:latin typeface="Arial"/>
                <a:cs typeface="Arial"/>
              </a:rPr>
              <a:t>Develop </a:t>
            </a:r>
            <a:r>
              <a:rPr lang="en-US" dirty="0">
                <a:latin typeface="Arial"/>
                <a:cs typeface="Arial"/>
              </a:rPr>
              <a:t>a new instrument to </a:t>
            </a:r>
            <a:r>
              <a:rPr lang="en-US" dirty="0" smtClean="0">
                <a:latin typeface="Arial"/>
                <a:cs typeface="Arial"/>
              </a:rPr>
              <a:t>(a) measure </a:t>
            </a:r>
            <a:r>
              <a:rPr lang="en-US" dirty="0">
                <a:latin typeface="Arial"/>
                <a:cs typeface="Arial"/>
              </a:rPr>
              <a:t>the temperature of the background neutral gas for at least two major components except </a:t>
            </a:r>
            <a:r>
              <a:rPr lang="en-US" dirty="0" smtClean="0">
                <a:latin typeface="Arial"/>
                <a:cs typeface="Arial"/>
              </a:rPr>
              <a:t>H (e.g., 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and O with accuracy for 10 sec </a:t>
            </a:r>
            <a:r>
              <a:rPr lang="en-US" dirty="0" smtClean="0">
                <a:latin typeface="Arial"/>
                <a:cs typeface="Arial"/>
              </a:rPr>
              <a:t>integration for Earth/Venus), (b) measure variation </a:t>
            </a:r>
            <a:r>
              <a:rPr lang="en-US" dirty="0">
                <a:latin typeface="Arial"/>
                <a:cs typeface="Arial"/>
              </a:rPr>
              <a:t>of temperature: ∆T=300K (or 30% for heated events with &gt;1000K</a:t>
            </a:r>
            <a:r>
              <a:rPr lang="en-US" dirty="0" smtClean="0">
                <a:latin typeface="Arial"/>
                <a:cs typeface="Arial"/>
              </a:rPr>
              <a:t>).  </a:t>
            </a:r>
          </a:p>
          <a:p>
            <a:pPr marL="285750" lvl="0" indent="-285750">
              <a:buFontTx/>
              <a:buChar char="•"/>
            </a:pPr>
            <a:r>
              <a:rPr lang="en-US" dirty="0" smtClean="0">
                <a:latin typeface="Arial"/>
                <a:cs typeface="Arial"/>
              </a:rPr>
              <a:t>Develop </a:t>
            </a:r>
            <a:r>
              <a:rPr lang="en-US" dirty="0">
                <a:latin typeface="Arial"/>
                <a:cs typeface="Arial"/>
              </a:rPr>
              <a:t>a new instrument to measure the 2D-velocity distribution of background neutrals for at least two major </a:t>
            </a:r>
            <a:r>
              <a:rPr lang="en-US" dirty="0" smtClean="0">
                <a:latin typeface="Arial"/>
                <a:cs typeface="Arial"/>
              </a:rPr>
              <a:t>components except H </a:t>
            </a:r>
            <a:r>
              <a:rPr lang="en-US" dirty="0">
                <a:latin typeface="Arial"/>
                <a:cs typeface="Arial"/>
              </a:rPr>
              <a:t> (e.g., N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and O </a:t>
            </a:r>
            <a:r>
              <a:rPr lang="en-US" dirty="0" smtClean="0">
                <a:latin typeface="Arial"/>
                <a:cs typeface="Arial"/>
              </a:rPr>
              <a:t>), </a:t>
            </a:r>
            <a:r>
              <a:rPr lang="en-US" dirty="0">
                <a:latin typeface="Arial"/>
                <a:cs typeface="Arial"/>
              </a:rPr>
              <a:t>with 10% sensitivity compared to the </a:t>
            </a:r>
            <a:r>
              <a:rPr lang="en-US" dirty="0" err="1">
                <a:latin typeface="Arial"/>
                <a:cs typeface="Arial"/>
              </a:rPr>
              <a:t>Maxwellian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peak.  </a:t>
            </a:r>
          </a:p>
          <a:p>
            <a:pPr marL="285750" lvl="0" indent="-285750">
              <a:buFontTx/>
              <a:buChar char="•"/>
            </a:pPr>
            <a:r>
              <a:rPr lang="en-US" dirty="0" smtClean="0">
                <a:latin typeface="Arial"/>
                <a:cs typeface="Arial"/>
              </a:rPr>
              <a:t>Improve </a:t>
            </a:r>
            <a:r>
              <a:rPr lang="en-US" dirty="0">
                <a:latin typeface="Arial"/>
                <a:cs typeface="Arial"/>
              </a:rPr>
              <a:t>the old instrument or newly develop an instrument to measure the velocity and energy distribution of the background cold ions.  </a:t>
            </a:r>
            <a:endParaRPr lang="en-US" dirty="0" smtClean="0">
              <a:latin typeface="Arial"/>
              <a:cs typeface="Arial"/>
            </a:endParaRPr>
          </a:p>
          <a:p>
            <a:pPr marL="285750" lvl="0" indent="-285750">
              <a:buFontTx/>
              <a:buChar char="•"/>
            </a:pPr>
            <a:r>
              <a:rPr lang="en-US" dirty="0" smtClean="0">
                <a:latin typeface="Arial"/>
                <a:cs typeface="Arial"/>
              </a:rPr>
              <a:t>Improve </a:t>
            </a:r>
            <a:r>
              <a:rPr lang="en-US" dirty="0">
                <a:latin typeface="Arial"/>
                <a:cs typeface="Arial"/>
              </a:rPr>
              <a:t>the low energy ENA for &lt; 100 eV toward high angular </a:t>
            </a:r>
            <a:r>
              <a:rPr lang="en-US" dirty="0" smtClean="0">
                <a:latin typeface="Arial"/>
                <a:cs typeface="Arial"/>
              </a:rPr>
              <a:t>resolution to </a:t>
            </a:r>
            <a:r>
              <a:rPr lang="en-US" dirty="0">
                <a:latin typeface="Arial"/>
                <a:cs typeface="Arial"/>
              </a:rPr>
              <a:t>estimate of the substantial cross </a:t>
            </a:r>
            <a:r>
              <a:rPr lang="en-US" dirty="0" smtClean="0">
                <a:latin typeface="Arial"/>
                <a:cs typeface="Arial"/>
              </a:rPr>
              <a:t>section, </a:t>
            </a:r>
            <a:r>
              <a:rPr lang="en-US" dirty="0">
                <a:latin typeface="Arial"/>
                <a:cs typeface="Arial"/>
              </a:rPr>
              <a:t>for which our knowledge even in laboratory is poor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lvl="0"/>
            <a:endParaRPr lang="en-US" dirty="0">
              <a:latin typeface="Arial"/>
              <a:cs typeface="Arial"/>
            </a:endParaRPr>
          </a:p>
          <a:p>
            <a:pPr lvl="0"/>
            <a:r>
              <a:rPr lang="en-US" b="1" dirty="0" smtClean="0">
                <a:latin typeface="Arial"/>
                <a:cs typeface="Arial"/>
              </a:rPr>
              <a:t>Spacecraft  </a:t>
            </a:r>
            <a:endParaRPr lang="en-US" b="1" dirty="0">
              <a:latin typeface="Arial"/>
              <a:cs typeface="Arial"/>
            </a:endParaRPr>
          </a:p>
          <a:p>
            <a:pPr marL="285750" lvl="0" indent="-285750">
              <a:buFontTx/>
              <a:buChar char="•"/>
            </a:pPr>
            <a:r>
              <a:rPr lang="en-US" dirty="0" smtClean="0">
                <a:latin typeface="Arial"/>
                <a:cs typeface="Arial"/>
              </a:rPr>
              <a:t>Autonomous </a:t>
            </a:r>
            <a:r>
              <a:rPr lang="en-US" dirty="0">
                <a:latin typeface="Arial"/>
                <a:cs typeface="Arial"/>
              </a:rPr>
              <a:t>maneuver using sun-sensor should be developed to keep to cost </a:t>
            </a:r>
            <a:r>
              <a:rPr lang="en-US" dirty="0" smtClean="0">
                <a:latin typeface="Arial"/>
                <a:cs typeface="Arial"/>
              </a:rPr>
              <a:t>low (otherwise need everyday to keep sun-alignment &lt; 1°).  </a:t>
            </a:r>
            <a:endParaRPr lang="en-US" dirty="0">
              <a:latin typeface="Arial"/>
              <a:cs typeface="Arial"/>
            </a:endParaRPr>
          </a:p>
          <a:p>
            <a:pPr marL="285750" lvl="0" indent="-285750">
              <a:buFontTx/>
              <a:buChar char="•"/>
            </a:pPr>
            <a:r>
              <a:rPr lang="en-US" dirty="0" smtClean="0">
                <a:latin typeface="Arial"/>
                <a:cs typeface="Arial"/>
              </a:rPr>
              <a:t>Another </a:t>
            </a:r>
            <a:r>
              <a:rPr lang="en-US" dirty="0">
                <a:latin typeface="Arial"/>
                <a:cs typeface="Arial"/>
              </a:rPr>
              <a:t>autonomous system </a:t>
            </a:r>
            <a:r>
              <a:rPr lang="en-US" dirty="0" smtClean="0">
                <a:latin typeface="Arial"/>
                <a:cs typeface="Arial"/>
              </a:rPr>
              <a:t>for </a:t>
            </a:r>
            <a:r>
              <a:rPr lang="en-US" dirty="0">
                <a:latin typeface="Arial"/>
                <a:cs typeface="Arial"/>
              </a:rPr>
              <a:t>radiation belt detection </a:t>
            </a:r>
            <a:r>
              <a:rPr lang="en-US" dirty="0" smtClean="0">
                <a:latin typeface="Arial"/>
                <a:cs typeface="Arial"/>
              </a:rPr>
              <a:t>using </a:t>
            </a:r>
            <a:r>
              <a:rPr lang="en-US" dirty="0">
                <a:latin typeface="Arial"/>
                <a:cs typeface="Arial"/>
              </a:rPr>
              <a:t>the on-board data (energetic particle detector and background noise in </a:t>
            </a:r>
            <a:r>
              <a:rPr lang="en-US" dirty="0" smtClean="0">
                <a:latin typeface="Arial"/>
                <a:cs typeface="Arial"/>
              </a:rPr>
              <a:t>MCP) </a:t>
            </a:r>
            <a:r>
              <a:rPr lang="en-US" dirty="0">
                <a:latin typeface="Arial"/>
                <a:cs typeface="Arial"/>
              </a:rPr>
              <a:t>combined with a radiation belt model and space weather predictions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316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4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109" y="2422192"/>
            <a:ext cx="75967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Physical aspect (Theme A):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hat is the actual neutral behaviors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in a tenuous plasma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>
                <a:latin typeface="Arial"/>
                <a:cs typeface="Arial"/>
              </a:rPr>
              <a:t>upper </a:t>
            </a:r>
            <a:r>
              <a:rPr lang="en-US" sz="2000" dirty="0" smtClean="0">
                <a:latin typeface="Arial"/>
                <a:cs typeface="Arial"/>
              </a:rPr>
              <a:t>thermosphere </a:t>
            </a:r>
            <a:r>
              <a:rPr lang="en-US" sz="2000" dirty="0">
                <a:latin typeface="Arial"/>
                <a:cs typeface="Arial"/>
              </a:rPr>
              <a:t>and exosphere, </a:t>
            </a:r>
            <a:r>
              <a:rPr lang="en-US" sz="2000" dirty="0" smtClean="0">
                <a:latin typeface="Arial"/>
                <a:cs typeface="Arial"/>
              </a:rPr>
              <a:t>comet, interstellar medium), </a:t>
            </a:r>
            <a:r>
              <a:rPr lang="en-US" sz="2000" dirty="0">
                <a:latin typeface="Arial"/>
                <a:cs typeface="Arial"/>
              </a:rPr>
              <a:t>particular for low-</a:t>
            </a:r>
            <a:r>
              <a:rPr lang="en-US" sz="2000" dirty="0" smtClean="0">
                <a:latin typeface="Arial"/>
                <a:cs typeface="Arial"/>
              </a:rPr>
              <a:t>energy?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  <a:sym typeface="Symbol" charset="0"/>
              </a:rPr>
              <a:t>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  <a:sym typeface="Symbol" charset="0"/>
              </a:rPr>
              <a:t>this talk</a:t>
            </a:r>
          </a:p>
          <a:p>
            <a:pPr marL="342900" indent="-342900">
              <a:spcAft>
                <a:spcPts val="0"/>
              </a:spcAft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Chemical aspect (Theme B): How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  <a:sym typeface="Symbol" charset="0"/>
              </a:rPr>
              <a:t>o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rganic matters are formed in low-density and low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-temperature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environments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(titan ionosphere, </a:t>
            </a:r>
            <a:r>
              <a:rPr lang="en-US" sz="2000" dirty="0">
                <a:latin typeface="Arial"/>
                <a:cs typeface="Arial"/>
              </a:rPr>
              <a:t>comet, interstellar medium), where neutral-neutral interactions </a:t>
            </a:r>
            <a:r>
              <a:rPr lang="en-US" sz="2000" dirty="0" smtClean="0">
                <a:latin typeface="Arial"/>
                <a:cs typeface="Arial"/>
              </a:rPr>
              <a:t>is less efficient than </a:t>
            </a:r>
            <a:r>
              <a:rPr lang="en-US" sz="2000" dirty="0">
                <a:latin typeface="Arial"/>
                <a:cs typeface="Arial"/>
              </a:rPr>
              <a:t>neutral-ion </a:t>
            </a:r>
            <a:r>
              <a:rPr lang="en-US" sz="2000" dirty="0" smtClean="0">
                <a:latin typeface="Arial"/>
                <a:cs typeface="Arial"/>
              </a:rPr>
              <a:t>interactions ?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	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  <a:sym typeface="Symbol" charset="0"/>
              </a:rPr>
              <a:t> not today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88703" y="1"/>
            <a:ext cx="8420100" cy="832878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000000"/>
                </a:solidFill>
                <a:effectLst/>
                <a:ea typeface="ＭＳ Ｐゴシック"/>
              </a:rPr>
              <a:t>Why ion-neutral interaction?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475109" y="1928277"/>
            <a:ext cx="5586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We then have the following questions: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564" y="1001117"/>
            <a:ext cx="8135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400"/>
              </a:spcAft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sym typeface="Symbol" charset="0"/>
              </a:rPr>
              <a:t> </a:t>
            </a:r>
            <a:r>
              <a:rPr lang="en-US" sz="2000" b="1" dirty="0" smtClean="0">
                <a:latin typeface="Arial"/>
              </a:rPr>
              <a:t>ion</a:t>
            </a:r>
            <a:r>
              <a:rPr lang="en-US" sz="2000" b="1" dirty="0">
                <a:latin typeface="Arial"/>
              </a:rPr>
              <a:t>-neutral cross-section in space cannot be </a:t>
            </a:r>
            <a:r>
              <a:rPr lang="en-US" sz="2000" b="1" dirty="0" smtClean="0">
                <a:latin typeface="Arial"/>
              </a:rPr>
              <a:t>quantitatively </a:t>
            </a:r>
            <a:r>
              <a:rPr lang="en-US" sz="2000" b="1" dirty="0">
                <a:latin typeface="Arial"/>
              </a:rPr>
              <a:t>measured in </a:t>
            </a:r>
            <a:r>
              <a:rPr lang="en-US" sz="2000" b="1" dirty="0" smtClean="0">
                <a:latin typeface="Arial"/>
              </a:rPr>
              <a:t>laboratory !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01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0" y="65695"/>
            <a:ext cx="9898130" cy="5259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ex.1 Earth: neutrals behavior in thermosphere/exosphere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5102"/>
            <a:ext cx="3527343" cy="247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1" y="3088764"/>
            <a:ext cx="3422201" cy="2277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81684"/>
            <a:ext cx="471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Density bump (upward wind) has been qualitatively explained by Joule heating, but simulation does not re-produce it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8723" y="2425811"/>
            <a:ext cx="2070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 err="1">
                <a:latin typeface="Arial"/>
                <a:cs typeface="Arial"/>
              </a:rPr>
              <a:t>Lühr</a:t>
            </a:r>
            <a:r>
              <a:rPr lang="en-US" dirty="0">
                <a:latin typeface="Arial"/>
                <a:cs typeface="Arial"/>
              </a:rPr>
              <a:t> et al., 2004).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433" y="4574115"/>
            <a:ext cx="337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(Shinagawa and Oyama, 2006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4119" y="5953148"/>
            <a:ext cx="699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en-US" dirty="0" smtClean="0">
                <a:latin typeface="Arial"/>
                <a:cs typeface="Arial"/>
                <a:sym typeface="Symbol" charset="0"/>
              </a:rPr>
              <a:t>	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Symbol" charset="0"/>
              </a:rPr>
              <a:t>(a)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Observations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depart from of the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models, particularly during large during magnetic storms (when ion escape is strong), </a:t>
            </a:r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>suggesting higher ion-neutral than </a:t>
            </a:r>
            <a:r>
              <a:rPr lang="en-US" b="1" dirty="0" smtClean="0">
                <a:solidFill>
                  <a:srgbClr val="FF6600"/>
                </a:solidFill>
                <a:latin typeface="Arial"/>
                <a:cs typeface="Arial"/>
              </a:rPr>
              <a:t>model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2738" y="1633380"/>
            <a:ext cx="2594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latin typeface="Arial"/>
                <a:cs typeface="Arial"/>
              </a:rPr>
              <a:t>above 400 km altitude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56" y="769607"/>
            <a:ext cx="2618327" cy="194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858" y="809767"/>
            <a:ext cx="2560078" cy="1905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771" y="2538904"/>
            <a:ext cx="3734869" cy="2404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9996" y="4997018"/>
            <a:ext cx="413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Arial"/>
                <a:cs typeface="Arial"/>
              </a:rPr>
              <a:t>No matter how the data is tuned, </a:t>
            </a:r>
            <a:r>
              <a:rPr lang="en-GB" i="1" dirty="0" err="1" smtClean="0">
                <a:latin typeface="Arial"/>
                <a:cs typeface="Arial"/>
              </a:rPr>
              <a:t>discrepany</a:t>
            </a:r>
            <a:r>
              <a:rPr lang="en-GB" i="1" dirty="0" smtClean="0">
                <a:latin typeface="Arial"/>
                <a:cs typeface="Arial"/>
              </a:rPr>
              <a:t> of 20% remains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8161" y="4235886"/>
            <a:ext cx="2132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(Meier et al., 2015)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17010" y="3088764"/>
            <a:ext cx="1554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TIMED/GUVI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593970" y="4204783"/>
            <a:ext cx="246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Arial"/>
                <a:cs typeface="Arial"/>
              </a:rPr>
              <a:t>ratioes</a:t>
            </a:r>
            <a:r>
              <a:rPr lang="en-US" i="1" dirty="0" smtClean="0">
                <a:latin typeface="Arial"/>
                <a:cs typeface="Arial"/>
              </a:rPr>
              <a:t> at 143-387 km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6467529" y="584941"/>
            <a:ext cx="213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at 194 km altitude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748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0" y="65695"/>
            <a:ext cx="9898130" cy="5259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ex.2 cold ion motions (Venus/Titan)</a:t>
            </a:r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736010" y="6196984"/>
            <a:ext cx="6614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US" dirty="0" smtClean="0">
                <a:latin typeface="Arial"/>
                <a:cs typeface="Arial"/>
                <a:sym typeface="Symbol" charset="0"/>
              </a:rPr>
              <a:t></a:t>
            </a:r>
            <a:r>
              <a:rPr lang="en-US" dirty="0">
                <a:latin typeface="Arial"/>
                <a:cs typeface="Arial"/>
                <a:sym typeface="Symbol" charset="0"/>
              </a:rPr>
              <a:t>	</a:t>
            </a:r>
            <a:r>
              <a:rPr lang="en-US" b="1" dirty="0" smtClean="0">
                <a:latin typeface="Arial"/>
                <a:cs typeface="Arial"/>
              </a:rPr>
              <a:t>(b) Momentum </a:t>
            </a:r>
            <a:r>
              <a:rPr lang="en-US" b="1" dirty="0">
                <a:latin typeface="Arial"/>
                <a:cs typeface="Arial"/>
              </a:rPr>
              <a:t>transfer </a:t>
            </a:r>
            <a:r>
              <a:rPr lang="en-US" b="1" dirty="0" smtClean="0">
                <a:latin typeface="Arial"/>
                <a:cs typeface="Arial"/>
              </a:rPr>
              <a:t>is still mystery,</a:t>
            </a:r>
            <a:r>
              <a:rPr lang="en-US" b="1" dirty="0" smtClean="0">
                <a:solidFill>
                  <a:srgbClr val="FF6600"/>
                </a:solidFill>
                <a:latin typeface="Arial"/>
                <a:cs typeface="Arial"/>
              </a:rPr>
              <a:t> suggesting higher ion-neutral momentum than model</a:t>
            </a:r>
            <a:endParaRPr lang="en-US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25" name="Picture 24" descr="Macintosh HD:Users:yamac:Desktop:00-YaMac:Future:figures_white_paper:miller1991ssr_venus_fig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6" y="591643"/>
            <a:ext cx="4301234" cy="421761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0" y="4630426"/>
            <a:ext cx="4747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Pioneer Venus </a:t>
            </a:r>
            <a:r>
              <a:rPr lang="en-US" i="1" dirty="0" smtClean="0">
                <a:latin typeface="Arial"/>
                <a:cs typeface="Arial"/>
              </a:rPr>
              <a:t>Orbiter found dawn-dusk asymmetry of cold ion convection in the super</a:t>
            </a:r>
            <a:r>
              <a:rPr lang="en-US" i="1" dirty="0">
                <a:latin typeface="Arial"/>
                <a:cs typeface="Arial"/>
              </a:rPr>
              <a:t>-rotation </a:t>
            </a:r>
            <a:r>
              <a:rPr lang="en-US" i="1" dirty="0" smtClean="0">
                <a:latin typeface="Arial"/>
                <a:cs typeface="Arial"/>
              </a:rPr>
              <a:t>direction</a:t>
            </a:r>
            <a:endParaRPr lang="en-US" b="1" i="1" dirty="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256275"/>
            <a:ext cx="282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(Miller and Whitten, 1991) </a:t>
            </a:r>
          </a:p>
        </p:txBody>
      </p:sp>
      <p:pic>
        <p:nvPicPr>
          <p:cNvPr id="10" name="Picture 9" descr="Edberg_carto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22" y="1015343"/>
            <a:ext cx="4266208" cy="30535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81734" y="4216484"/>
            <a:ext cx="2282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(Edberg et al., 2011)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1815" y="5630225"/>
            <a:ext cx="39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Super-rotation in "stand-still" planet</a:t>
            </a:r>
            <a:endParaRPr lang="en-US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9848" y="4630426"/>
            <a:ext cx="4919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Cassini found unexpectedly high density cold ions at the upper Titan ionosphere and subsequent high escape rate.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9848" y="5592498"/>
            <a:ext cx="4600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Fast cold ions flows in "stand-still" satellite</a:t>
            </a:r>
            <a:endParaRPr lang="en-US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35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-1" y="65695"/>
            <a:ext cx="5067979" cy="52594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ex.</a:t>
            </a:r>
            <a:r>
              <a:rPr lang="en-US" sz="2800" b="1" dirty="0"/>
              <a:t>3 </a:t>
            </a:r>
            <a:r>
              <a:rPr lang="en-US" sz="2800" b="1" dirty="0" smtClean="0"/>
              <a:t>Comet</a:t>
            </a:r>
            <a:r>
              <a:rPr lang="en-US" sz="2800" b="1" dirty="0"/>
              <a:t> </a:t>
            </a:r>
            <a:r>
              <a:rPr lang="en-US" altLang="ja-JP" sz="2800" b="1" dirty="0" smtClean="0"/>
              <a:t>magnetic cavity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2445" y="5553778"/>
            <a:ext cx="495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b="1" dirty="0" smtClean="0">
                <a:latin typeface="Arial"/>
                <a:cs typeface="Arial"/>
                <a:sym typeface="Symbol" charset="0"/>
              </a:rPr>
              <a:t> 	(c)  Although it is comet "exosphere," </a:t>
            </a:r>
            <a:r>
              <a:rPr lang="en-US" b="1" dirty="0" smtClean="0">
                <a:latin typeface="Arial"/>
                <a:cs typeface="Arial"/>
              </a:rPr>
              <a:t>influence </a:t>
            </a:r>
            <a:r>
              <a:rPr lang="en-US" b="1" dirty="0">
                <a:latin typeface="Arial"/>
                <a:cs typeface="Arial"/>
              </a:rPr>
              <a:t>of </a:t>
            </a:r>
            <a:r>
              <a:rPr lang="en-US" b="1" dirty="0" smtClean="0">
                <a:latin typeface="Arial"/>
                <a:cs typeface="Arial"/>
              </a:rPr>
              <a:t>neutrals can be substantial</a:t>
            </a:r>
            <a:r>
              <a:rPr lang="en-US" b="1" dirty="0">
                <a:latin typeface="Arial"/>
                <a:cs typeface="Arial"/>
              </a:rPr>
              <a:t>,</a:t>
            </a:r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> suggesting higher ion-neutral momentum than </a:t>
            </a:r>
            <a:r>
              <a:rPr lang="en-US" b="1" dirty="0" smtClean="0">
                <a:solidFill>
                  <a:srgbClr val="FF6600"/>
                </a:solidFill>
                <a:latin typeface="Arial"/>
                <a:cs typeface="Arial"/>
              </a:rPr>
              <a:t>our knowledge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1643"/>
            <a:ext cx="4834194" cy="34201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9810" y="4033679"/>
            <a:ext cx="216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(Goetz et al., </a:t>
            </a:r>
            <a:r>
              <a:rPr lang="en-US" dirty="0" smtClean="0">
                <a:latin typeface="Arial"/>
                <a:cs typeface="Arial"/>
              </a:rPr>
              <a:t>2016)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3002" y="4414219"/>
            <a:ext cx="457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Rosetta </a:t>
            </a:r>
            <a:r>
              <a:rPr lang="en-US" i="1" dirty="0">
                <a:latin typeface="Arial"/>
                <a:cs typeface="Arial"/>
              </a:rPr>
              <a:t>observations of magnetic cavity </a:t>
            </a:r>
            <a:r>
              <a:rPr lang="en-US" i="1" dirty="0" smtClean="0">
                <a:latin typeface="Arial"/>
                <a:cs typeface="Arial"/>
              </a:rPr>
              <a:t>is still mysterious.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5673288" y="65695"/>
            <a:ext cx="4224842" cy="5259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smtClean="0"/>
              <a:t>ex.4 climate change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22273" y="5276779"/>
            <a:ext cx="4714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en-US" b="1" dirty="0" smtClean="0">
                <a:latin typeface="Arial"/>
                <a:cs typeface="Arial"/>
                <a:sym typeface="Symbol" charset="0"/>
              </a:rPr>
              <a:t> </a:t>
            </a:r>
            <a:r>
              <a:rPr lang="en-US" b="1" dirty="0">
                <a:latin typeface="Arial"/>
                <a:cs typeface="Arial"/>
                <a:sym typeface="Symbol" charset="0"/>
              </a:rPr>
              <a:t>	</a:t>
            </a:r>
            <a:r>
              <a:rPr lang="en-US" b="1" dirty="0" smtClean="0">
                <a:latin typeface="Arial"/>
                <a:cs typeface="Arial"/>
                <a:sym typeface="Symbol" charset="0"/>
              </a:rPr>
              <a:t>(d)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>
                <a:latin typeface="Arial"/>
              </a:rPr>
              <a:t>but the mechanism that connect plasma and neutral atmosphere is not </a:t>
            </a:r>
            <a:r>
              <a:rPr lang="en-US" b="1" dirty="0" smtClean="0">
                <a:latin typeface="Arial"/>
              </a:rPr>
              <a:t>known,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  <a:sym typeface="Symbol" charset="0"/>
              </a:rPr>
              <a:t>and we need to know the ion-neutral interaction in the upper atmosphere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87" y="591643"/>
            <a:ext cx="4876813" cy="33488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71518" y="4123912"/>
            <a:ext cx="4426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Before human effect take over ~ 1980, </a:t>
            </a:r>
            <a:r>
              <a:rPr lang="en-US" i="1" dirty="0">
                <a:latin typeface="Arial"/>
                <a:cs typeface="Arial"/>
              </a:rPr>
              <a:t>solar cycle length and </a:t>
            </a:r>
            <a:r>
              <a:rPr lang="en-US" i="1" dirty="0" smtClean="0">
                <a:latin typeface="Arial"/>
                <a:cs typeface="Arial"/>
              </a:rPr>
              <a:t>temperature are correlated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73288" y="3769878"/>
            <a:ext cx="199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Stauning</a:t>
            </a:r>
            <a:r>
              <a:rPr lang="en-US" dirty="0">
                <a:latin typeface="Arial"/>
                <a:cs typeface="Arial"/>
              </a:rPr>
              <a:t>, 2011)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46576" y="1516985"/>
            <a:ext cx="3911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350838"/>
            <a:r>
              <a:rPr lang="en-US" sz="1600" b="1" i="1" dirty="0" smtClean="0">
                <a:solidFill>
                  <a:srgbClr val="0000FF"/>
                </a:solidFill>
                <a:latin typeface="Arial"/>
                <a:cs typeface="Arial"/>
              </a:rPr>
              <a:t>Blue</a:t>
            </a:r>
            <a:r>
              <a:rPr lang="en-US" sz="1600" b="1" i="1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en-US" sz="1600" b="1" i="1" dirty="0" smtClean="0">
                <a:solidFill>
                  <a:srgbClr val="0000FF"/>
                </a:solidFill>
                <a:latin typeface="Arial"/>
                <a:cs typeface="Arial"/>
              </a:rPr>
              <a:t>Length </a:t>
            </a:r>
            <a:r>
              <a:rPr lang="en-US" sz="1600" b="1" i="1" dirty="0">
                <a:solidFill>
                  <a:srgbClr val="0000FF"/>
                </a:solidFill>
                <a:latin typeface="Arial"/>
                <a:cs typeface="Arial"/>
              </a:rPr>
              <a:t>of sunspot cycle</a:t>
            </a:r>
            <a:r>
              <a:rPr lang="en-US" sz="1600" b="1" i="1" dirty="0">
                <a:latin typeface="Arial"/>
                <a:cs typeface="Arial"/>
              </a:rPr>
              <a:t>. </a:t>
            </a:r>
            <a:endParaRPr lang="en-US" sz="1600" b="1" dirty="0"/>
          </a:p>
          <a:p>
            <a:pPr marL="350838" indent="-350838"/>
            <a:r>
              <a:rPr lang="en-US" sz="1600" b="1" i="1" dirty="0" smtClean="0">
                <a:solidFill>
                  <a:srgbClr val="FF0000"/>
                </a:solidFill>
                <a:latin typeface="Arial"/>
                <a:cs typeface="Arial"/>
              </a:rPr>
              <a:t>Red: Northern </a:t>
            </a:r>
            <a:r>
              <a:rPr lang="en-US" sz="1600" b="1" i="1" dirty="0">
                <a:solidFill>
                  <a:srgbClr val="FF0000"/>
                </a:solidFill>
                <a:latin typeface="Arial"/>
                <a:cs typeface="Arial"/>
              </a:rPr>
              <a:t>hemisphere average </a:t>
            </a:r>
            <a:r>
              <a:rPr lang="en-US" sz="1600" b="1" i="1" dirty="0" smtClean="0">
                <a:solidFill>
                  <a:srgbClr val="FF0000"/>
                </a:solidFill>
                <a:latin typeface="Arial"/>
                <a:cs typeface="Arial"/>
              </a:rPr>
              <a:t>temperature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9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75" y="960710"/>
            <a:ext cx="95518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400" b="1" dirty="0">
                <a:latin typeface="Arial"/>
                <a:cs typeface="Arial"/>
              </a:rPr>
              <a:t>How and by how much do plasma-neutral gas interactions influence the re-distribution of externally provided energy to the composing species? 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0" y="2"/>
            <a:ext cx="9906000" cy="72763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Theme</a:t>
            </a:r>
            <a:r>
              <a:rPr lang="en-US" sz="3600" dirty="0" smtClean="0">
                <a:solidFill>
                  <a:srgbClr val="000000"/>
                </a:solidFill>
              </a:rPr>
              <a:t> (A): </a:t>
            </a:r>
            <a:r>
              <a:rPr lang="en-US" sz="3600" dirty="0" smtClean="0"/>
              <a:t>physical aspect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500" y="2463905"/>
            <a:ext cx="824545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Aft>
                <a:spcPts val="18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A1) Impact of ion-neutral energy exchange on long-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term evolution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of planet, comet, ring, etc.</a:t>
            </a:r>
          </a:p>
          <a:p>
            <a:pPr marL="354013" indent="-354013">
              <a:spcAft>
                <a:spcPts val="1800"/>
              </a:spcAft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(A2) Structures and variability of the upper thermosphere and exosphere</a:t>
            </a:r>
          </a:p>
          <a:p>
            <a:pPr marL="354013" indent="-354013">
              <a:spcAft>
                <a:spcPts val="1800"/>
              </a:spcAft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(A3) Energy cascade in partially ionized plasma with large gradients or layered structures</a:t>
            </a:r>
          </a:p>
          <a:p>
            <a:pPr marL="354013" indent="-354013">
              <a:spcAft>
                <a:spcPts val="1800"/>
              </a:spcAft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(A4) Role of ion-neutral momentum transfer in the super-rotation and cold ion flows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2395287" y="248786"/>
            <a:ext cx="5142229" cy="646557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to measure?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3973" y="1083908"/>
            <a:ext cx="920326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Arial"/>
              </a:rPr>
              <a:t>Basic parameters </a:t>
            </a:r>
            <a:r>
              <a:rPr lang="en-US" sz="2000" dirty="0">
                <a:latin typeface="Arial"/>
              </a:rPr>
              <a:t>that </a:t>
            </a:r>
            <a:r>
              <a:rPr lang="en-US" sz="2000" dirty="0" smtClean="0">
                <a:latin typeface="Arial"/>
              </a:rPr>
              <a:t>must be measured (</a:t>
            </a:r>
            <a:r>
              <a:rPr lang="en-US" sz="2000" b="1" dirty="0" smtClean="0">
                <a:latin typeface="Arial"/>
              </a:rPr>
              <a:t>mandatory</a:t>
            </a:r>
            <a:r>
              <a:rPr lang="en-US" sz="2000" dirty="0" smtClean="0">
                <a:latin typeface="Arial"/>
              </a:rPr>
              <a:t>): </a:t>
            </a: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ion energy/velocity distribution (including density)</a:t>
            </a: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neutral energy/velocity distribution (including density)</a:t>
            </a:r>
            <a:endParaRPr lang="en-US" dirty="0" smtClean="0">
              <a:latin typeface="Arial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Arial"/>
              </a:rPr>
              <a:t>(3) composition if </a:t>
            </a:r>
            <a:r>
              <a:rPr lang="en-US" dirty="0" err="1" smtClean="0">
                <a:latin typeface="Arial"/>
              </a:rPr>
              <a:t>posasible</a:t>
            </a:r>
            <a:endParaRPr lang="en-US" dirty="0" smtClean="0">
              <a:latin typeface="Arial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/>
              </a:rPr>
              <a:t>Possible </a:t>
            </a:r>
            <a:r>
              <a:rPr lang="en-US" sz="2000" dirty="0">
                <a:latin typeface="Arial"/>
              </a:rPr>
              <a:t>parameters that influence the </a:t>
            </a:r>
            <a:r>
              <a:rPr lang="en-US" sz="2000" dirty="0" smtClean="0">
                <a:latin typeface="Arial"/>
              </a:rPr>
              <a:t>interaction (</a:t>
            </a:r>
            <a:r>
              <a:rPr lang="en-US" sz="2000" b="1" dirty="0" smtClean="0">
                <a:latin typeface="Arial"/>
              </a:rPr>
              <a:t>optional measurement</a:t>
            </a:r>
            <a:r>
              <a:rPr lang="en-US" sz="2000" dirty="0" smtClean="0">
                <a:latin typeface="Arial"/>
              </a:rPr>
              <a:t>s) : </a:t>
            </a: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sz="2000" b="1" dirty="0" smtClean="0">
                <a:latin typeface="Arial"/>
              </a:rPr>
              <a:t>Temperature</a:t>
            </a: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sz="2000" b="1" dirty="0" smtClean="0">
                <a:latin typeface="Arial"/>
              </a:rPr>
              <a:t>Density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smtClean="0">
                <a:latin typeface="Arial"/>
              </a:rPr>
              <a:t>and ionization ratio (including their gradient)</a:t>
            </a:r>
            <a:endParaRPr lang="en-US" sz="2000" b="1" dirty="0">
              <a:latin typeface="Arial"/>
            </a:endParaRP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sz="2000" b="1" dirty="0" smtClean="0">
                <a:latin typeface="Arial"/>
              </a:rPr>
              <a:t>Gravity </a:t>
            </a:r>
            <a:endParaRPr lang="en-US" sz="2000" b="1" dirty="0">
              <a:latin typeface="Arial"/>
            </a:endParaRP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sz="2000" b="1" dirty="0" smtClean="0">
                <a:latin typeface="Arial"/>
              </a:rPr>
              <a:t>External </a:t>
            </a:r>
            <a:r>
              <a:rPr lang="en-US" sz="2000" b="1" dirty="0">
                <a:latin typeface="Arial"/>
              </a:rPr>
              <a:t>free energy </a:t>
            </a:r>
            <a:r>
              <a:rPr lang="en-US" sz="2000" dirty="0" smtClean="0">
                <a:latin typeface="Arial"/>
              </a:rPr>
              <a:t>(electron, cosmic </a:t>
            </a:r>
            <a:r>
              <a:rPr lang="en-US" sz="2000" dirty="0">
                <a:latin typeface="Arial"/>
              </a:rPr>
              <a:t>ray, </a:t>
            </a:r>
            <a:r>
              <a:rPr lang="en-US" sz="2000" dirty="0" smtClean="0">
                <a:latin typeface="Arial"/>
              </a:rPr>
              <a:t>E-field, B-field, EM wave)</a:t>
            </a:r>
          </a:p>
          <a:p>
            <a:pPr>
              <a:spcAft>
                <a:spcPts val="600"/>
              </a:spcAft>
            </a:pPr>
            <a:endParaRPr lang="en-US" sz="2000" dirty="0" smtClean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/>
              </a:rPr>
              <a:t>      </a:t>
            </a:r>
            <a:r>
              <a:rPr lang="en-US" dirty="0" smtClean="0">
                <a:latin typeface="Arial"/>
              </a:rPr>
              <a:t>note. these</a:t>
            </a:r>
            <a:r>
              <a:rPr lang="en-US" dirty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extreme conditions are </a:t>
            </a:r>
            <a:r>
              <a:rPr lang="en-US" dirty="0">
                <a:latin typeface="Arial"/>
              </a:rPr>
              <a:t>difficult to achieve </a:t>
            </a:r>
            <a:r>
              <a:rPr lang="en-US" dirty="0" smtClean="0">
                <a:latin typeface="Arial"/>
              </a:rPr>
              <a:t>by laboratory experiments</a:t>
            </a:r>
            <a:endParaRPr lang="en-US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ctrTitle"/>
          </p:nvPr>
        </p:nvSpPr>
        <p:spPr>
          <a:xfrm>
            <a:off x="3019942" y="102788"/>
            <a:ext cx="3243517" cy="70926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Where to go?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04828"/>
              </p:ext>
            </p:extLst>
          </p:nvPr>
        </p:nvGraphicFramePr>
        <p:xfrm>
          <a:off x="133685" y="1852240"/>
          <a:ext cx="9539391" cy="421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473"/>
                <a:gridCol w="1068651"/>
                <a:gridCol w="1112567"/>
                <a:gridCol w="1171124"/>
                <a:gridCol w="512367"/>
                <a:gridCol w="570923"/>
                <a:gridCol w="570922"/>
                <a:gridCol w="570923"/>
                <a:gridCol w="1385441"/>
              </a:tblGrid>
              <a:tr h="560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Mission destination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(1) 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(2) 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(3) 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A1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A2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A3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A4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mother mission</a:t>
                      </a:r>
                      <a:r>
                        <a:rPr lang="en-US" sz="1800" baseline="30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*</a:t>
                      </a:r>
                      <a:r>
                        <a:rPr lang="en-US" sz="1800" baseline="30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Interstellar/Oort cloud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very low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very low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very low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LL or L</a:t>
                      </a:r>
                    </a:p>
                  </a:txBody>
                  <a:tcPr marL="68580" marR="68580" marT="0" marB="0"/>
                </a:tc>
              </a:tr>
              <a:tr h="32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Ice Giant atmosphere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very low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LL</a:t>
                      </a:r>
                    </a:p>
                  </a:txBody>
                  <a:tcPr marL="68580" marR="68580" marT="0" marB="0"/>
                </a:tc>
              </a:tr>
              <a:tr h="560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plumes (Enceladus, Io, Europe)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L or LL</a:t>
                      </a:r>
                    </a:p>
                  </a:txBody>
                  <a:tcPr marL="68580" marR="68580" marT="0" marB="0"/>
                </a:tc>
              </a:tr>
              <a:tr h="32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Titan around exobase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L or LL</a:t>
                      </a:r>
                    </a:p>
                  </a:txBody>
                  <a:tcPr marL="68580" marR="68580" marT="0" marB="0"/>
                </a:tc>
              </a:tr>
              <a:tr h="32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comet rendezvous 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wide</a:t>
                      </a:r>
                      <a:r>
                        <a:rPr lang="en-US" sz="1800" b="1" baseline="300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*1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wide</a:t>
                      </a:r>
                      <a:r>
                        <a:rPr lang="en-US" sz="1800" b="1" baseline="3000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*1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low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 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deep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inside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g</a:t>
                      </a: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as </a:t>
                      </a: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g</a:t>
                      </a: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iant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very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high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L</a:t>
                      </a:r>
                    </a:p>
                  </a:txBody>
                  <a:tcPr marL="68580" marR="68580" marT="0" marB="0"/>
                </a:tc>
              </a:tr>
              <a:tr h="32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artificial comet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M, F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6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Earth around exobase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high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medium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high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M, F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0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Venus around exobase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high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medium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high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M, F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2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planetary L2 comp.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(mixed)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very low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&lt; M 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685" y="6274436"/>
            <a:ext cx="60182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*</a:t>
            </a:r>
            <a:r>
              <a:rPr lang="en-US" sz="1600" dirty="0">
                <a:latin typeface="Arial"/>
                <a:cs typeface="Arial"/>
              </a:rPr>
              <a:t>1 It ranges from very low to high along the orbit.  </a:t>
            </a:r>
          </a:p>
          <a:p>
            <a:r>
              <a:rPr lang="en-US" sz="1600" dirty="0">
                <a:latin typeface="Arial"/>
                <a:cs typeface="Arial"/>
              </a:rPr>
              <a:t>*2 LL: Need to collaborate with other agency </a:t>
            </a:r>
            <a:r>
              <a:rPr lang="en-US" sz="1600" dirty="0" smtClean="0">
                <a:latin typeface="Arial"/>
                <a:cs typeface="Arial"/>
              </a:rPr>
              <a:t>(for cost or RTG).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0361" y="795187"/>
            <a:ext cx="6387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Here, we assume </a:t>
            </a:r>
            <a:r>
              <a:rPr lang="en-US" sz="2000" b="1" dirty="0" smtClean="0">
                <a:latin typeface="Arial"/>
                <a:cs typeface="Arial"/>
              </a:rPr>
              <a:t>M-class / F-class payload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>
                <a:latin typeface="Arial"/>
                <a:cs typeface="Arial"/>
              </a:rPr>
              <a:t>M-class dedicated mission </a:t>
            </a:r>
            <a:r>
              <a:rPr lang="en-US" sz="2000" dirty="0">
                <a:latin typeface="Arial"/>
                <a:cs typeface="Arial"/>
              </a:rPr>
              <a:t>(</a:t>
            </a:r>
            <a:r>
              <a:rPr lang="en-US" sz="2000" dirty="0" smtClean="0">
                <a:latin typeface="Arial"/>
                <a:cs typeface="Arial"/>
              </a:rPr>
              <a:t>Earth/Venus)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>
                <a:latin typeface="Arial"/>
                <a:cs typeface="Arial"/>
              </a:rPr>
              <a:t>F-class payload </a:t>
            </a:r>
            <a:r>
              <a:rPr lang="en-US" sz="2000" dirty="0" err="1" smtClean="0">
                <a:latin typeface="Arial"/>
                <a:cs typeface="Arial"/>
              </a:rPr>
              <a:t>onL</a:t>
            </a:r>
            <a:r>
              <a:rPr lang="en-US" sz="2000" dirty="0" smtClean="0">
                <a:latin typeface="Arial"/>
                <a:cs typeface="Arial"/>
              </a:rPr>
              <a:t>-missions (&gt; 2 AU)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2837</Words>
  <Application>Microsoft Macintosh PowerPoint</Application>
  <PresentationFormat>Custom</PresentationFormat>
  <Paragraphs>408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Plasma-neutral gas interactions in various space environments beyond simplified approximations:</vt:lpstr>
      <vt:lpstr>Why ion-neutral interaction? </vt:lpstr>
      <vt:lpstr>Why ion-neutral interaction? </vt:lpstr>
      <vt:lpstr>ex.1 Earth: neutrals behavior in thermosphere/exosphere</vt:lpstr>
      <vt:lpstr>ex.2 cold ion motions (Venus/Titan)</vt:lpstr>
      <vt:lpstr>ex.3 Comet magnetic cavity</vt:lpstr>
      <vt:lpstr>Theme (A): physical aspect</vt:lpstr>
      <vt:lpstr>What to measure?</vt:lpstr>
      <vt:lpstr>Where to go?</vt:lpstr>
      <vt:lpstr>Summary</vt:lpstr>
      <vt:lpstr>PowerPoint Presentation</vt:lpstr>
      <vt:lpstr>What to measure?</vt:lpstr>
      <vt:lpstr>Terrestrial mission case (can copy for Venus/Mars) </vt:lpstr>
      <vt:lpstr>Earth mission case: Science closure</vt:lpstr>
      <vt:lpstr>Key Points</vt:lpstr>
      <vt:lpstr>PowerPoint Presentation</vt:lpstr>
      <vt:lpstr>ex.1 (other examples)</vt:lpstr>
      <vt:lpstr>However, no modern measurement with composition &gt; 300 km</vt:lpstr>
      <vt:lpstr>ex.2a Venus: Super-rotation</vt:lpstr>
      <vt:lpstr>ex.2b Titan: cold ion escape</vt:lpstr>
      <vt:lpstr>ex.3 Comet: unexpected structures in ion-neutral mixture</vt:lpstr>
      <vt:lpstr>ex.4 solar influences: climate change</vt:lpstr>
      <vt:lpstr>Terrestrial mission case (can copy for Venus/Mars) </vt:lpstr>
      <vt:lpstr>Earth mission case: Advantage of ground support</vt:lpstr>
      <vt:lpstr>Requirement for the spacecraft</vt:lpstr>
      <vt:lpstr>Technological Challenges</vt:lpstr>
      <vt:lpstr>PowerPoint Presentation</vt:lpstr>
    </vt:vector>
  </TitlesOfParts>
  <Company>IRF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Yamauchi</dc:creator>
  <cp:lastModifiedBy>Masatoshi Yamauchi</cp:lastModifiedBy>
  <cp:revision>131</cp:revision>
  <dcterms:created xsi:type="dcterms:W3CDTF">2017-10-24T12:39:58Z</dcterms:created>
  <dcterms:modified xsi:type="dcterms:W3CDTF">2023-04-21T13:20:22Z</dcterms:modified>
</cp:coreProperties>
</file>