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20" y="-3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6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6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9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8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5A72-C087-284D-BC61-9EE20F46A21F}" type="datetimeFigureOut">
              <a:rPr lang="en-US" smtClean="0"/>
              <a:t>230420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94F2-BD8D-BD4A-8690-0B824BFE8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="" xmlns:a16="http://schemas.microsoft.com/office/drawing/2014/main" id="{CBA12FD9-7131-3BCD-D440-6B954362E534}"/>
              </a:ext>
            </a:extLst>
          </p:cNvPr>
          <p:cNvSpPr txBox="1"/>
          <p:nvPr/>
        </p:nvSpPr>
        <p:spPr>
          <a:xfrm>
            <a:off x="5341787" y="5315012"/>
            <a:ext cx="4325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Super-rotation (cloud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&amp; ionosphere)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Effect of mountain wave at &gt; 45 km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ion</a:t>
            </a: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↔</a:t>
            </a: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neutral </a:t>
            </a: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energy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cs typeface="Arial"/>
              </a:rPr>
              <a:t>exchange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VdT_title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32373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21430"/>
            <a:ext cx="4801314" cy="805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  <a:spcBef>
                <a:spcPts val="4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Venus Dynamics Tracer </a:t>
            </a:r>
          </a:p>
          <a:p>
            <a:pPr algn="ctr">
              <a:lnSpc>
                <a:spcPct val="60000"/>
              </a:lnSpc>
              <a:spcBef>
                <a:spcPts val="400"/>
              </a:spcBef>
              <a:spcAft>
                <a:spcPts val="3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VdT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872" y="4077016"/>
            <a:ext cx="43901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G</a:t>
            </a:r>
            <a:r>
              <a:rPr lang="en-US" sz="2000" dirty="0">
                <a:latin typeface="Arial"/>
                <a:cs typeface="Arial"/>
              </a:rPr>
              <a:t>. Stenberg</a:t>
            </a:r>
            <a:r>
              <a:rPr lang="en-US" sz="2000">
                <a:latin typeface="Arial"/>
                <a:cs typeface="Arial"/>
              </a:rPr>
              <a:t>-</a:t>
            </a:r>
            <a:r>
              <a:rPr lang="en-US" sz="2000" smtClean="0">
                <a:latin typeface="Arial"/>
                <a:cs typeface="Arial"/>
              </a:rPr>
              <a:t>Wieser</a:t>
            </a:r>
            <a:r>
              <a:rPr lang="en-US" sz="2000" baseline="3000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sz="2000" u="sng" dirty="0" smtClean="0">
                <a:latin typeface="Arial"/>
                <a:cs typeface="Arial"/>
              </a:rPr>
              <a:t>M. Yamauchi</a:t>
            </a:r>
            <a:r>
              <a:rPr lang="en-US" sz="2000" baseline="30000" dirty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Arial"/>
                <a:cs typeface="Arial"/>
              </a:rPr>
              <a:t>, </a:t>
            </a:r>
          </a:p>
          <a:p>
            <a:r>
              <a:rPr lang="en-US" sz="2000" dirty="0" smtClean="0">
                <a:latin typeface="Arial"/>
                <a:cs typeface="Arial"/>
              </a:rPr>
              <a:t>M. Persson</a:t>
            </a:r>
            <a:r>
              <a:rPr lang="en-US" sz="2000" baseline="30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, and </a:t>
            </a:r>
            <a:r>
              <a:rPr lang="en-US" sz="2000" dirty="0" err="1" smtClean="0">
                <a:latin typeface="Arial"/>
                <a:cs typeface="Arial"/>
              </a:rPr>
              <a:t>VdT</a:t>
            </a:r>
            <a:r>
              <a:rPr lang="en-US" sz="2000" dirty="0" smtClean="0">
                <a:latin typeface="Arial"/>
                <a:cs typeface="Arial"/>
              </a:rPr>
              <a:t> proposal team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/>
                <a:cs typeface="Arial"/>
              </a:rPr>
              <a:t>Swedish Institute of Space Physics, </a:t>
            </a:r>
            <a:r>
              <a:rPr lang="en-US" sz="1400" dirty="0" err="1" smtClean="0">
                <a:latin typeface="Arial"/>
                <a:cs typeface="Arial"/>
              </a:rPr>
              <a:t>Kiruna</a:t>
            </a:r>
            <a:endParaRPr lang="en-US" sz="1400" dirty="0" smtClean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/>
                <a:cs typeface="Arial"/>
              </a:rPr>
              <a:t>GSFS, University of Tokyo, Kashiwa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3525" y="1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  <a:spcAft>
                <a:spcPts val="300"/>
              </a:spcAft>
            </a:pPr>
            <a:r>
              <a:rPr lang="en-US" sz="3600" b="1" dirty="0" err="1">
                <a:solidFill>
                  <a:srgbClr val="000000"/>
                </a:solidFill>
                <a:latin typeface="Arial"/>
                <a:cs typeface="Arial"/>
              </a:rPr>
              <a:t>VdT</a:t>
            </a:r>
            <a:endParaRPr 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3446" y="836358"/>
            <a:ext cx="4431028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1. Main Science Target</a:t>
            </a:r>
          </a:p>
          <a:p>
            <a:pPr marL="268288">
              <a:spcBef>
                <a:spcPts val="0"/>
              </a:spcBef>
              <a:spcAft>
                <a:spcPts val="300"/>
              </a:spcAft>
            </a:pPr>
            <a:r>
              <a:rPr lang="en-US" i="1" dirty="0">
                <a:solidFill>
                  <a:srgbClr val="000000"/>
                </a:solidFill>
                <a:latin typeface="Arial"/>
                <a:cs typeface="Arial"/>
              </a:rPr>
              <a:t>How is the absorbed solar radiation energy re-distributed into other forms of energy for non-rotating planets?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24429" y="2055653"/>
            <a:ext cx="4342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internal (temp., latent heat, chemical)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kinetic (wind, eddy,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wave,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ion-neutral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electric (ionization, lightning)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59147" y="3646036"/>
            <a:ext cx="4342686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ja-JP" dirty="0">
                <a:solidFill>
                  <a:srgbClr val="0000FF"/>
                </a:solidFill>
                <a:latin typeface="Arial"/>
                <a:cs typeface="Arial"/>
              </a:rPr>
              <a:t>local process </a:t>
            </a:r>
            <a:r>
              <a:rPr lang="en-US" altLang="ja-JP" dirty="0">
                <a:latin typeface="Arial"/>
                <a:cs typeface="Arial"/>
              </a:rPr>
              <a:t>(</a:t>
            </a:r>
            <a:r>
              <a:rPr lang="en-US" altLang="ja-JP" b="1" dirty="0">
                <a:latin typeface="Arial"/>
                <a:cs typeface="Arial"/>
              </a:rPr>
              <a:t>in-situ</a:t>
            </a:r>
            <a:r>
              <a:rPr lang="en-US" altLang="ja-JP" dirty="0">
                <a:latin typeface="Arial"/>
                <a:cs typeface="Arial"/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ja-JP" dirty="0">
                <a:solidFill>
                  <a:srgbClr val="0000FF"/>
                </a:solidFill>
                <a:latin typeface="Arial"/>
                <a:cs typeface="Arial"/>
              </a:rPr>
              <a:t>3D motion </a:t>
            </a:r>
            <a:r>
              <a:rPr lang="en-US" altLang="ja-JP" dirty="0">
                <a:latin typeface="Arial"/>
                <a:cs typeface="Arial"/>
              </a:rPr>
              <a:t>(</a:t>
            </a:r>
            <a:r>
              <a:rPr lang="en-US" altLang="ja-JP" b="1" dirty="0">
                <a:latin typeface="Arial"/>
                <a:cs typeface="Arial"/>
              </a:rPr>
              <a:t>in-situ </a:t>
            </a:r>
            <a:r>
              <a:rPr lang="en-US" altLang="ja-JP" dirty="0">
                <a:latin typeface="Arial"/>
                <a:cs typeface="Arial"/>
              </a:rPr>
              <a:t>+ </a:t>
            </a:r>
            <a:r>
              <a:rPr lang="en-US" altLang="ja-JP" dirty="0">
                <a:solidFill>
                  <a:srgbClr val="000000"/>
                </a:solidFill>
                <a:latin typeface="Arial"/>
                <a:cs typeface="Arial"/>
              </a:rPr>
              <a:t>remote sensing)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latin typeface="Arial"/>
                <a:cs typeface="Arial"/>
              </a:rPr>
              <a:t>	⇒ </a:t>
            </a:r>
            <a:r>
              <a:rPr lang="en-US" b="1" dirty="0">
                <a:latin typeface="Arial"/>
                <a:cs typeface="Arial"/>
              </a:rPr>
              <a:t>We need multiple balloons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3446" y="3209655"/>
            <a:ext cx="4230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2. What must be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measured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53446" y="4914902"/>
            <a:ext cx="4230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. Science Case for </a:t>
            </a:r>
            <a:r>
              <a:rPr lang="en-US" sz="2000" b="1" dirty="0" err="1">
                <a:solidFill>
                  <a:srgbClr val="000000"/>
                </a:solidFill>
                <a:latin typeface="Arial"/>
                <a:cs typeface="Arial"/>
              </a:rPr>
              <a:t>VdT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2998" y="6519445"/>
            <a:ext cx="3703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rgbClr val="0000FF"/>
                </a:solidFill>
                <a:latin typeface="Arial"/>
                <a:cs typeface="Arial"/>
              </a:rPr>
              <a:t>ST1.4/vSP.5 (Thursday, 2023-4-27)</a:t>
            </a:r>
            <a:endParaRPr 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2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ctrTitle"/>
          </p:nvPr>
        </p:nvSpPr>
        <p:spPr>
          <a:xfrm>
            <a:off x="480047" y="12045"/>
            <a:ext cx="8854993" cy="71913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800000"/>
                </a:solidFill>
                <a:ea typeface="ＭＳ Ｐゴシック"/>
              </a:rPr>
              <a:t>Advantage of two near-by balloons</a:t>
            </a:r>
            <a:endParaRPr lang="en-US" sz="3600" dirty="0">
              <a:solidFill>
                <a:srgbClr val="800000"/>
              </a:solidFill>
              <a:ea typeface="ＭＳ Ｐゴシック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8713597" y="7895437"/>
            <a:ext cx="750887" cy="3825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30213" indent="26988"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62013" indent="52388"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93813" indent="77788"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725613" indent="103188"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Bildobjekt 4">
            <a:extLst>
              <a:ext uri="{FF2B5EF4-FFF2-40B4-BE49-F238E27FC236}">
                <a16:creationId xmlns="" xmlns:a16="http://schemas.microsoft.com/office/drawing/2014/main" id="{49365442-701C-83FE-91F1-3FE38996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568"/>
            <a:ext cx="4201556" cy="61474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2484" y="921103"/>
            <a:ext cx="284638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 hangingPunct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Arial"/>
                <a:cs typeface="Arial"/>
                <a:sym typeface="Arial"/>
              </a:rPr>
              <a:t>Can Measure</a:t>
            </a:r>
            <a:endParaRPr lang="en-US" sz="2000" b="1" dirty="0">
              <a:latin typeface="Arial"/>
              <a:cs typeface="Arial"/>
              <a:sym typeface="Arial"/>
            </a:endParaRPr>
          </a:p>
          <a:p>
            <a:pPr marL="342900" indent="-342900" defTabSz="914400" fontAlgn="auto" hangingPunct="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Arial"/>
                <a:cs typeface="Arial"/>
                <a:sym typeface="Arial"/>
              </a:rPr>
              <a:t>Divergence</a:t>
            </a:r>
          </a:p>
          <a:p>
            <a:pPr marL="342900" indent="-342900" defTabSz="914400" fontAlgn="auto" hangingPunct="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Arial"/>
                <a:cs typeface="Arial"/>
                <a:sym typeface="Arial"/>
              </a:rPr>
              <a:t>Shear</a:t>
            </a:r>
          </a:p>
          <a:p>
            <a:pPr marL="342900" indent="-342900" defTabSz="914400" fontAlgn="auto" hangingPunct="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Arial"/>
                <a:cs typeface="Arial"/>
                <a:sym typeface="Arial"/>
              </a:rPr>
              <a:t>Gradient</a:t>
            </a:r>
          </a:p>
        </p:txBody>
      </p:sp>
      <p:sp>
        <p:nvSpPr>
          <p:cNvPr id="6" name="textruta 10">
            <a:extLst>
              <a:ext uri="{FF2B5EF4-FFF2-40B4-BE49-F238E27FC236}">
                <a16:creationId xmlns="" xmlns:a16="http://schemas.microsoft.com/office/drawing/2014/main" id="{E1F68585-EBFB-FD71-D693-290386181B2F}"/>
              </a:ext>
            </a:extLst>
          </p:cNvPr>
          <p:cNvSpPr txBox="1"/>
          <p:nvPr/>
        </p:nvSpPr>
        <p:spPr>
          <a:xfrm>
            <a:off x="4930875" y="2868166"/>
            <a:ext cx="3285513" cy="1554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/>
                <a:ea typeface="+mj-ea"/>
                <a:cs typeface="Arial"/>
                <a:sym typeface="Arial"/>
              </a:rPr>
              <a:t>Can derive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/>
                <a:ea typeface="+mj-ea"/>
                <a:cs typeface="Arial"/>
                <a:sym typeface="Arial"/>
              </a:rPr>
              <a:t>Local energy budget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lang="en-US" sz="2000" dirty="0" smtClean="0">
                <a:solidFill>
                  <a:srgbClr val="0000FF"/>
                </a:solidFill>
                <a:latin typeface="Arial"/>
                <a:ea typeface="+mj-ea"/>
                <a:cs typeface="Arial"/>
                <a:sym typeface="Arial"/>
              </a:rPr>
              <a:t>Momentum/Heat transfer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/>
                <a:ea typeface="+mj-ea"/>
                <a:cs typeface="Arial"/>
                <a:sym typeface="Arial"/>
              </a:rPr>
              <a:t>Wave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ea typeface="+mj-ea"/>
                <a:cs typeface="Arial"/>
                <a:sym typeface="Arial"/>
              </a:rPr>
              <a:t>vs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ea typeface="+mj-ea"/>
                <a:cs typeface="Arial"/>
                <a:sym typeface="Arial"/>
              </a:rPr>
              <a:t> Convection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Arial"/>
              <a:ea typeface="+mj-ea"/>
              <a:cs typeface="Arial"/>
              <a:sym typeface="Arial"/>
            </a:endParaRPr>
          </a:p>
        </p:txBody>
      </p:sp>
      <p:sp>
        <p:nvSpPr>
          <p:cNvPr id="7" name="textruta 10">
            <a:extLst>
              <a:ext uri="{FF2B5EF4-FFF2-40B4-BE49-F238E27FC236}">
                <a16:creationId xmlns="" xmlns:a16="http://schemas.microsoft.com/office/drawing/2014/main" id="{E1F68585-EBFB-FD71-D693-290386181B2F}"/>
              </a:ext>
            </a:extLst>
          </p:cNvPr>
          <p:cNvSpPr txBox="1"/>
          <p:nvPr/>
        </p:nvSpPr>
        <p:spPr>
          <a:xfrm>
            <a:off x="4892484" y="4673780"/>
            <a:ext cx="4572000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latin typeface="Arial"/>
                <a:ea typeface="+mj-ea"/>
                <a:cs typeface="Arial"/>
                <a:sym typeface="Arial"/>
              </a:rPr>
              <a:t>Will investigate</a:t>
            </a:r>
            <a:endParaRPr kumimoji="0" lang="en-US" sz="2000" b="1" i="0" u="none" strike="noStrike" cap="none" spc="0" normalizeH="0" baseline="0" dirty="0" smtClean="0">
              <a:ln>
                <a:noFill/>
              </a:ln>
              <a:effectLst/>
              <a:uFillTx/>
              <a:latin typeface="Arial"/>
              <a:ea typeface="+mj-ea"/>
              <a:cs typeface="Arial"/>
              <a:sym typeface="Arial"/>
            </a:endParaRPr>
          </a:p>
          <a:p>
            <a:pPr marL="342900" indent="-342900" hangingPunct="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latin typeface="Arial"/>
                <a:ea typeface="+mj-ea"/>
                <a:cs typeface="Arial"/>
                <a:sym typeface="Arial"/>
              </a:rPr>
              <a:t>Role </a:t>
            </a:r>
            <a:r>
              <a:rPr lang="en-US" sz="2000" dirty="0">
                <a:latin typeface="Arial"/>
                <a:ea typeface="+mj-ea"/>
                <a:cs typeface="Arial"/>
                <a:sym typeface="Arial"/>
              </a:rPr>
              <a:t>of solar </a:t>
            </a:r>
            <a:r>
              <a:rPr lang="en-US" sz="2000" dirty="0" smtClean="0">
                <a:latin typeface="Arial"/>
                <a:ea typeface="+mj-ea"/>
                <a:cs typeface="Arial"/>
                <a:sym typeface="Arial"/>
              </a:rPr>
              <a:t>tides</a:t>
            </a:r>
            <a:endParaRPr lang="en-US" sz="2000" dirty="0" smtClean="0">
              <a:solidFill>
                <a:srgbClr val="FF0000"/>
              </a:solidFill>
              <a:latin typeface="Arial"/>
              <a:ea typeface="+mj-ea"/>
              <a:cs typeface="Arial"/>
              <a:sym typeface="Arial"/>
            </a:endParaRPr>
          </a:p>
          <a:p>
            <a:pPr marL="342900" indent="-342900" hangingPunct="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latin typeface="Arial"/>
                <a:ea typeface="+mj-ea"/>
                <a:cs typeface="Arial"/>
                <a:sym typeface="Arial"/>
              </a:rPr>
              <a:t>Role of vertical wind</a:t>
            </a:r>
          </a:p>
          <a:p>
            <a:pPr marL="342900" indent="-342900" hangingPunct="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latin typeface="Arial"/>
                <a:ea typeface="+mj-ea"/>
                <a:cs typeface="Arial"/>
                <a:sym typeface="Arial"/>
              </a:rPr>
              <a:t>Interaction </a:t>
            </a:r>
            <a:r>
              <a:rPr lang="en-US" sz="2000" dirty="0">
                <a:latin typeface="Arial"/>
                <a:ea typeface="+mj-ea"/>
                <a:cs typeface="Arial"/>
                <a:sym typeface="Arial"/>
              </a:rPr>
              <a:t>between the atmosphere </a:t>
            </a:r>
            <a:r>
              <a:rPr lang="en-US" sz="2000" dirty="0" smtClean="0">
                <a:latin typeface="Arial"/>
                <a:ea typeface="+mj-ea"/>
                <a:cs typeface="Arial"/>
                <a:sym typeface="Arial"/>
              </a:rPr>
              <a:t>and the surface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ea typeface="+mj-ea"/>
                <a:cs typeface="Arial"/>
                <a:sym typeface="Arial"/>
              </a:rPr>
              <a:t>(mountain wave)</a:t>
            </a: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+mj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76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ctrTitle"/>
          </p:nvPr>
        </p:nvSpPr>
        <p:spPr>
          <a:xfrm>
            <a:off x="589571" y="23915"/>
            <a:ext cx="8854993" cy="71913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800000"/>
                </a:solidFill>
                <a:ea typeface="ＭＳ Ｐゴシック"/>
              </a:rPr>
              <a:t>(1) Cloud dynamics/thermodynamics</a:t>
            </a:r>
            <a:endParaRPr lang="en-US" sz="3600" dirty="0">
              <a:solidFill>
                <a:srgbClr val="800000"/>
              </a:solidFill>
              <a:ea typeface="ＭＳ Ｐゴシック"/>
            </a:endParaRPr>
          </a:p>
        </p:txBody>
      </p:sp>
      <p:sp>
        <p:nvSpPr>
          <p:cNvPr id="3" name="textruta 5">
            <a:extLst>
              <a:ext uri="{FF2B5EF4-FFF2-40B4-BE49-F238E27FC236}">
                <a16:creationId xmlns="" xmlns:a16="http://schemas.microsoft.com/office/drawing/2014/main" id="{E8225376-81C1-3E51-8C75-021E4DBF5E4A}"/>
              </a:ext>
            </a:extLst>
          </p:cNvPr>
          <p:cNvSpPr txBox="1"/>
          <p:nvPr/>
        </p:nvSpPr>
        <p:spPr>
          <a:xfrm>
            <a:off x="859962" y="1065166"/>
            <a:ext cx="2237232" cy="830995"/>
          </a:xfrm>
          <a:prstGeom prst="rect">
            <a:avLst/>
          </a:prstGeom>
          <a:noFill/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Energy input:</a:t>
            </a:r>
          </a:p>
          <a:p>
            <a:pPr algn="ctr"/>
            <a:r>
              <a:rPr lang="sv-SE" sz="2400" dirty="0" err="1">
                <a:solidFill>
                  <a:schemeClr val="tx1"/>
                </a:solidFill>
              </a:rPr>
              <a:t>Visible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light</a:t>
            </a:r>
            <a:endParaRPr lang="sv-SE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85" y="743050"/>
            <a:ext cx="4429561" cy="3492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571" y="4336986"/>
            <a:ext cx="87310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400" dirty="0" smtClean="0">
                <a:latin typeface="Arial"/>
                <a:cs typeface="Arial"/>
              </a:rPr>
              <a:t>Super-rotation, Mountain wave, other structures</a:t>
            </a:r>
          </a:p>
          <a:p>
            <a:pPr marL="773113" lvl="1" indent="-342900"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latin typeface="Arial"/>
                <a:cs typeface="Arial"/>
              </a:rPr>
              <a:t>Roles </a:t>
            </a:r>
            <a:r>
              <a:rPr lang="en-US" sz="2000" dirty="0">
                <a:latin typeface="Arial"/>
                <a:cs typeface="Arial"/>
              </a:rPr>
              <a:t>of the vertical and </a:t>
            </a:r>
            <a:r>
              <a:rPr lang="en-US" sz="2000" dirty="0" err="1">
                <a:latin typeface="Arial"/>
                <a:cs typeface="Arial"/>
              </a:rPr>
              <a:t>meridional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(i.e., 3D) circulation?</a:t>
            </a:r>
          </a:p>
          <a:p>
            <a:pPr marL="773113" lvl="1" indent="-342900">
              <a:spcAft>
                <a:spcPts val="400"/>
              </a:spcAft>
              <a:buFontTx/>
              <a:buChar char="•"/>
            </a:pP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dirty="0" smtClean="0">
                <a:latin typeface="Arial"/>
                <a:cs typeface="Arial"/>
              </a:rPr>
              <a:t>oles of latent heat? </a:t>
            </a:r>
          </a:p>
          <a:p>
            <a:pPr marL="0" lvl="1" indent="0">
              <a:spcAft>
                <a:spcPts val="4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⇒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 separation of wave and motion requires ≥2 balloons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981" y="6034289"/>
            <a:ext cx="9143999" cy="7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spcAft>
                <a:spcPts val="450"/>
              </a:spcAft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ref: Thermal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tide for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cloud super-rotation: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Horinouchi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et al. (2020) 10.1126/science.aaz4439</a:t>
            </a:r>
          </a:p>
          <a:p>
            <a:pPr marL="185738" indent="-185738">
              <a:spcAft>
                <a:spcPts val="450"/>
              </a:spcAft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      Thermal convection above cloud: Sánchez-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Lavega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et al. (2017) 10.1007/s11214-017-0389-x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6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ctrTitle"/>
          </p:nvPr>
        </p:nvSpPr>
        <p:spPr>
          <a:xfrm>
            <a:off x="457055" y="23915"/>
            <a:ext cx="8854993" cy="71913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800000"/>
                </a:solidFill>
                <a:ea typeface="ＭＳ Ｐゴシック"/>
              </a:rPr>
              <a:t>(2) Ionospheric/</a:t>
            </a:r>
            <a:r>
              <a:rPr lang="en-US" sz="3600" b="1" dirty="0" err="1" smtClean="0">
                <a:solidFill>
                  <a:srgbClr val="800000"/>
                </a:solidFill>
                <a:ea typeface="ＭＳ Ｐゴシック"/>
              </a:rPr>
              <a:t>themospheric</a:t>
            </a:r>
            <a:r>
              <a:rPr lang="en-US" sz="3600" b="1" dirty="0" smtClean="0">
                <a:solidFill>
                  <a:srgbClr val="800000"/>
                </a:solidFill>
                <a:ea typeface="ＭＳ Ｐゴシック"/>
              </a:rPr>
              <a:t> dynamics</a:t>
            </a:r>
            <a:endParaRPr lang="en-US" sz="3600" dirty="0">
              <a:solidFill>
                <a:srgbClr val="800000"/>
              </a:solidFill>
              <a:ea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508" y="4313247"/>
            <a:ext cx="88549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400" dirty="0" smtClean="0">
                <a:latin typeface="Arial"/>
                <a:cs typeface="Arial"/>
              </a:rPr>
              <a:t>Dawn-dusk asymmetry of ions (&amp; neutrals) wind @ ionosphere</a:t>
            </a:r>
          </a:p>
          <a:p>
            <a:pPr marL="773113" lvl="1" indent="-342900"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latin typeface="Arial"/>
                <a:cs typeface="Arial"/>
              </a:rPr>
              <a:t>How much does the thermospheric thermal tide drive the dynamics?</a:t>
            </a:r>
          </a:p>
          <a:p>
            <a:pPr marL="773113" lvl="1" indent="-342900"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latin typeface="Arial"/>
                <a:cs typeface="Arial"/>
              </a:rPr>
              <a:t>How much does the atmospheric super-rotation affect</a:t>
            </a:r>
          </a:p>
          <a:p>
            <a:pPr marL="773113" lvl="1" indent="-342900">
              <a:spcAft>
                <a:spcPts val="400"/>
              </a:spcAft>
              <a:buFontTx/>
              <a:buChar char="•"/>
            </a:pPr>
            <a:r>
              <a:rPr lang="en-US" sz="2000" dirty="0" smtClean="0">
                <a:latin typeface="Arial"/>
                <a:cs typeface="Arial"/>
              </a:rPr>
              <a:t>How much does external forces on ions (e.g., solar wind) contribute?</a:t>
            </a:r>
            <a:endParaRPr lang="en-US" sz="24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87" y="762019"/>
            <a:ext cx="4262096" cy="3249742"/>
          </a:xfrm>
          <a:prstGeom prst="rect">
            <a:avLst/>
          </a:prstGeom>
        </p:spPr>
      </p:pic>
      <p:sp>
        <p:nvSpPr>
          <p:cNvPr id="5" name="textruta 6">
            <a:extLst>
              <a:ext uri="{FF2B5EF4-FFF2-40B4-BE49-F238E27FC236}">
                <a16:creationId xmlns="" xmlns:a16="http://schemas.microsoft.com/office/drawing/2014/main" id="{71FBFE76-C5C6-B1F3-07C6-3788CA68C883}"/>
              </a:ext>
            </a:extLst>
          </p:cNvPr>
          <p:cNvSpPr txBox="1"/>
          <p:nvPr/>
        </p:nvSpPr>
        <p:spPr>
          <a:xfrm>
            <a:off x="960455" y="1040951"/>
            <a:ext cx="2237232" cy="83099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Energy input: EUV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99362" y="1721359"/>
            <a:ext cx="0" cy="1171222"/>
          </a:xfrm>
          <a:prstGeom prst="straightConnector1">
            <a:avLst/>
          </a:prstGeom>
          <a:ln w="76200" cmpd="tri"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882806" y="1974137"/>
            <a:ext cx="1763889" cy="8309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>
                <a:solidFill>
                  <a:srgbClr val="0000FF"/>
                </a:solidFill>
                <a:sym typeface="Arial"/>
              </a:rPr>
              <a:t>momentum coupling?</a:t>
            </a:r>
            <a:endParaRPr lang="en-US" sz="2400" dirty="0">
              <a:solidFill>
                <a:srgbClr val="0000FF"/>
              </a:solidFill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487" y="5974939"/>
            <a:ext cx="9143999" cy="7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spcAft>
                <a:spcPts val="450"/>
              </a:spcAft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ref: PVO observation: Miller and Whitten (1991) 10.1007/978-94-001-3500-5_3</a:t>
            </a:r>
          </a:p>
          <a:p>
            <a:pPr marL="185738" indent="-185738">
              <a:spcAft>
                <a:spcPts val="450"/>
              </a:spcAft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      MEX observation: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Lundin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et al (2011) 10.1016/j.icarus.2011.06.034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6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ctrTitle"/>
          </p:nvPr>
        </p:nvSpPr>
        <p:spPr>
          <a:xfrm>
            <a:off x="463847" y="23915"/>
            <a:ext cx="8854993" cy="71913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800000"/>
                </a:solidFill>
                <a:ea typeface="ＭＳ Ｐゴシック"/>
              </a:rPr>
              <a:t>Mission Profile</a:t>
            </a:r>
            <a:endParaRPr lang="en-US" sz="3600" dirty="0">
              <a:solidFill>
                <a:srgbClr val="800000"/>
              </a:solidFill>
              <a:ea typeface="ＭＳ Ｐゴシック"/>
            </a:endParaRP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8697397" y="7907307"/>
            <a:ext cx="750887" cy="3825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30213" indent="26988"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62013" indent="52388"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93813" indent="77788"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725613" indent="103188" algn="l" defTabSz="4302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C04BA02E-4E7D-BF48-B636-1AF8405BE3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="" xmlns:a16="http://schemas.microsoft.com/office/drawing/2014/main" id="{CBA12FD9-7131-3BCD-D440-6B954362E534}"/>
              </a:ext>
            </a:extLst>
          </p:cNvPr>
          <p:cNvSpPr txBox="1"/>
          <p:nvPr/>
        </p:nvSpPr>
        <p:spPr>
          <a:xfrm>
            <a:off x="657484" y="4469014"/>
            <a:ext cx="863839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latin typeface="Arial"/>
                <a:cs typeface="Arial"/>
              </a:rPr>
              <a:t>2. </a:t>
            </a:r>
            <a:r>
              <a:rPr lang="en-US" sz="2000" dirty="0" smtClean="0">
                <a:latin typeface="Arial"/>
                <a:cs typeface="Arial"/>
              </a:rPr>
              <a:t>Small orbiter </a:t>
            </a:r>
            <a:r>
              <a:rPr lang="en-US" sz="2000" dirty="0">
                <a:latin typeface="Arial"/>
                <a:cs typeface="Arial"/>
              </a:rPr>
              <a:t>with </a:t>
            </a:r>
            <a:r>
              <a:rPr lang="en-US" sz="2000" dirty="0" smtClean="0">
                <a:latin typeface="Arial"/>
                <a:cs typeface="Arial"/>
              </a:rPr>
              <a:t>15-40 </a:t>
            </a:r>
            <a:r>
              <a:rPr lang="en-US" sz="2000" dirty="0">
                <a:latin typeface="Arial"/>
                <a:cs typeface="Arial"/>
              </a:rPr>
              <a:t>kg </a:t>
            </a:r>
            <a:r>
              <a:rPr lang="en-US" sz="2000" dirty="0" smtClean="0">
                <a:latin typeface="Arial"/>
                <a:cs typeface="Arial"/>
              </a:rPr>
              <a:t>payload at &gt; 400 km with dives to &lt; 180 km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latin typeface="Arial"/>
                <a:cs typeface="Arial"/>
              </a:rPr>
              <a:t>2. </a:t>
            </a:r>
            <a:r>
              <a:rPr lang="en-US" sz="2000" dirty="0" smtClean="0">
                <a:latin typeface="Arial"/>
                <a:cs typeface="Arial"/>
              </a:rPr>
              <a:t>Piggy-back of ("</a:t>
            </a:r>
            <a:r>
              <a:rPr lang="en-US" sz="2000" dirty="0">
                <a:latin typeface="Arial"/>
                <a:cs typeface="Arial"/>
              </a:rPr>
              <a:t>ejected" </a:t>
            </a:r>
            <a:r>
              <a:rPr lang="en-US" sz="2000" dirty="0" smtClean="0">
                <a:latin typeface="Arial"/>
                <a:cs typeface="Arial"/>
              </a:rPr>
              <a:t>from) </a:t>
            </a:r>
            <a:r>
              <a:rPr lang="en-US" sz="2000" dirty="0">
                <a:latin typeface="Arial"/>
                <a:cs typeface="Arial"/>
              </a:rPr>
              <a:t>the entry </a:t>
            </a:r>
            <a:r>
              <a:rPr lang="en-US" sz="2000" dirty="0" smtClean="0">
                <a:latin typeface="Arial"/>
                <a:cs typeface="Arial"/>
              </a:rPr>
              <a:t>module</a:t>
            </a: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>
                <a:latin typeface="Arial"/>
                <a:cs typeface="Arial"/>
              </a:rPr>
              <a:t>2. </a:t>
            </a:r>
            <a:r>
              <a:rPr lang="en-US" sz="2000" dirty="0" smtClean="0">
                <a:latin typeface="Arial"/>
                <a:cs typeface="Arial"/>
              </a:rPr>
              <a:t>Additional telemetry for balloons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485" y="873622"/>
            <a:ext cx="8486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sv-FI" sz="2800" b="1" dirty="0" smtClean="0">
                <a:solidFill>
                  <a:srgbClr val="800000"/>
                </a:solidFill>
                <a:latin typeface="Arial"/>
                <a:cs typeface="Arial"/>
              </a:rPr>
              <a:t>Baseline </a:t>
            </a:r>
            <a:r>
              <a:rPr lang="sv-FI" sz="2800" b="1" dirty="0" smtClean="0">
                <a:solidFill>
                  <a:srgbClr val="800000"/>
                </a:solidFill>
                <a:latin typeface="Arial"/>
                <a:cs typeface="Arial"/>
              </a:rPr>
              <a:t>: Two Balloon probes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ruta 3">
            <a:extLst>
              <a:ext uri="{FF2B5EF4-FFF2-40B4-BE49-F238E27FC236}">
                <a16:creationId xmlns="" xmlns:a16="http://schemas.microsoft.com/office/drawing/2014/main" id="{CBA12FD9-7131-3BCD-D440-6B954362E534}"/>
              </a:ext>
            </a:extLst>
          </p:cNvPr>
          <p:cNvSpPr txBox="1"/>
          <p:nvPr/>
        </p:nvSpPr>
        <p:spPr>
          <a:xfrm>
            <a:off x="657485" y="1387826"/>
            <a:ext cx="8790799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. Entry module (⇒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most challenging technology for ESA)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1. Aero-breaking to ease the entry temperature ?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1. Decent and inflation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sequence similar to the VEGA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missions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1. Balloon altitudes: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50-55 km and below 50 km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1. Diameter of Ø≥4.3m +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gondra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(payload ≈ 5 kg) ⇒ 20 days mission phase</a:t>
            </a:r>
            <a:endParaRPr lang="en-US" sz="2000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1. Direct communication to the Earth at inflation</a:t>
            </a:r>
            <a:endParaRPr lang="en-US" sz="2000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485" y="3963489"/>
            <a:ext cx="848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sv-FI" sz="2800" b="1" dirty="0" smtClean="0">
                <a:solidFill>
                  <a:srgbClr val="800000"/>
                </a:solidFill>
                <a:latin typeface="Arial"/>
                <a:cs typeface="Arial"/>
              </a:rPr>
              <a:t>Nominal: + Orbiter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484" y="5872201"/>
            <a:ext cx="8486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sv-FI" sz="2800" b="1" dirty="0" smtClean="0">
                <a:solidFill>
                  <a:srgbClr val="800000"/>
                </a:solidFill>
                <a:latin typeface="Arial"/>
                <a:cs typeface="Arial"/>
              </a:rPr>
              <a:t>Extra: + 3rd </a:t>
            </a: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lang="en-US" sz="2800" b="1" baseline="-25000" dirty="0" smtClean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latin typeface="Arial"/>
                <a:cs typeface="Arial"/>
              </a:rPr>
              <a:t> gas-filled </a:t>
            </a:r>
            <a:r>
              <a:rPr lang="sv-FI" sz="2800" b="1" dirty="0" smtClean="0">
                <a:solidFill>
                  <a:srgbClr val="800000"/>
                </a:solidFill>
                <a:latin typeface="Arial"/>
                <a:cs typeface="Arial"/>
              </a:rPr>
              <a:t>balloon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ruta 3">
            <a:extLst>
              <a:ext uri="{FF2B5EF4-FFF2-40B4-BE49-F238E27FC236}">
                <a16:creationId xmlns="" xmlns:a16="http://schemas.microsoft.com/office/drawing/2014/main" id="{CBA12FD9-7131-3BCD-D440-6B954362E534}"/>
              </a:ext>
            </a:extLst>
          </p:cNvPr>
          <p:cNvSpPr txBox="1"/>
          <p:nvPr/>
        </p:nvSpPr>
        <p:spPr>
          <a:xfrm>
            <a:off x="657484" y="6330612"/>
            <a:ext cx="863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dirty="0" smtClean="0">
                <a:latin typeface="Arial"/>
                <a:cs typeface="Arial"/>
              </a:rPr>
              <a:t>3. </a:t>
            </a:r>
            <a:r>
              <a:rPr lang="en-US" sz="2000" dirty="0">
                <a:latin typeface="Arial"/>
                <a:cs typeface="Arial"/>
              </a:rPr>
              <a:t>L</a:t>
            </a:r>
            <a:r>
              <a:rPr lang="en-US" sz="2000" dirty="0" smtClean="0">
                <a:latin typeface="Arial"/>
                <a:cs typeface="Arial"/>
              </a:rPr>
              <a:t>ow buoyancy but long flight (low leak of balloon gas)</a:t>
            </a:r>
          </a:p>
        </p:txBody>
      </p:sp>
    </p:spTree>
    <p:extLst>
      <p:ext uri="{BB962C8B-B14F-4D97-AF65-F5344CB8AC3E}">
        <p14:creationId xmlns:p14="http://schemas.microsoft.com/office/powerpoint/2010/main" val="72676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605" y="745857"/>
            <a:ext cx="3753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Balloon payload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ruta 3">
            <a:extLst>
              <a:ext uri="{FF2B5EF4-FFF2-40B4-BE49-F238E27FC236}">
                <a16:creationId xmlns:a16="http://schemas.microsoft.com/office/drawing/2014/main" xmlns="" id="{CBA12FD9-7131-3BCD-D440-6B954362E534}"/>
              </a:ext>
            </a:extLst>
          </p:cNvPr>
          <p:cNvSpPr txBox="1"/>
          <p:nvPr/>
        </p:nvSpPr>
        <p:spPr>
          <a:xfrm>
            <a:off x="2952443" y="1292178"/>
            <a:ext cx="504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- Balloon location (telemetry</a:t>
            </a:r>
            <a:r>
              <a:rPr lang="en-US" dirty="0" smtClean="0">
                <a:latin typeface="Arial"/>
                <a:cs typeface="Arial"/>
              </a:rPr>
              <a:t>): most important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- Temperature and Pressure</a:t>
            </a:r>
            <a:endParaRPr lang="en-US" dirty="0" smtClean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605" y="3574972"/>
            <a:ext cx="5231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Orbiter payload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5932" y="1269077"/>
            <a:ext cx="1183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latin typeface="Arial"/>
                <a:cs typeface="Arial"/>
              </a:rPr>
              <a:t>Core: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932" y="1964615"/>
            <a:ext cx="1432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latin typeface="Arial"/>
                <a:cs typeface="Arial"/>
              </a:rPr>
              <a:t>Precision: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442" y="1975181"/>
            <a:ext cx="4400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- Humidity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- Heat flow/thermal conductivity</a:t>
            </a:r>
          </a:p>
          <a:p>
            <a:r>
              <a:rPr lang="en-US" dirty="0">
                <a:latin typeface="Arial"/>
                <a:cs typeface="Arial"/>
              </a:rPr>
              <a:t>- Relative wind</a:t>
            </a:r>
          </a:p>
        </p:txBody>
      </p:sp>
      <p:sp>
        <p:nvSpPr>
          <p:cNvPr id="8" name="Rectangle 7"/>
          <p:cNvSpPr/>
          <p:nvPr/>
        </p:nvSpPr>
        <p:spPr>
          <a:xfrm>
            <a:off x="905906" y="2808531"/>
            <a:ext cx="2169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latin typeface="Arial"/>
                <a:cs typeface="Arial"/>
              </a:rPr>
              <a:t>Global context: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2442" y="2864174"/>
            <a:ext cx="4400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- Lightning (remote turbulence)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ruta 3">
            <a:extLst>
              <a:ext uri="{FF2B5EF4-FFF2-40B4-BE49-F238E27FC236}">
                <a16:creationId xmlns:a16="http://schemas.microsoft.com/office/drawing/2014/main" xmlns="" id="{CBA12FD9-7131-3BCD-D440-6B954362E534}"/>
              </a:ext>
            </a:extLst>
          </p:cNvPr>
          <p:cNvSpPr txBox="1"/>
          <p:nvPr/>
        </p:nvSpPr>
        <p:spPr>
          <a:xfrm>
            <a:off x="2962078" y="4142419"/>
            <a:ext cx="3764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- Balloon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location (telemetry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- Wind at balloon altitude (NIR)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- Neutral wind and ion wind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5906" y="4098192"/>
            <a:ext cx="1183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latin typeface="Arial"/>
                <a:cs typeface="Arial"/>
              </a:rPr>
              <a:t>Core: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5906" y="5806278"/>
            <a:ext cx="2139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latin typeface="Arial"/>
                <a:cs typeface="Arial"/>
              </a:rPr>
              <a:t>Precision of global context: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62078" y="5117340"/>
            <a:ext cx="569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- Wind at higher altitude than balloon (IR camera)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smtClean="0">
                <a:latin typeface="Arial"/>
                <a:cs typeface="Arial"/>
              </a:rPr>
              <a:t>Monitoring camera (UV)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906" y="5062188"/>
            <a:ext cx="2139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000" b="1" dirty="0" smtClean="0">
                <a:latin typeface="Arial"/>
                <a:cs typeface="Arial"/>
              </a:rPr>
              <a:t>Global context: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2077" y="5837056"/>
            <a:ext cx="6371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- Altitude profiles of electron density &amp; pressure (occultation)</a:t>
            </a:r>
          </a:p>
          <a:p>
            <a:r>
              <a:rPr lang="en-US" dirty="0" smtClean="0">
                <a:latin typeface="Arial"/>
                <a:cs typeface="Arial"/>
              </a:rPr>
              <a:t>- Secondary IR camera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itle 5"/>
          <p:cNvSpPr>
            <a:spLocks noGrp="1"/>
          </p:cNvSpPr>
          <p:nvPr>
            <p:ph type="ctrTitle"/>
          </p:nvPr>
        </p:nvSpPr>
        <p:spPr>
          <a:xfrm>
            <a:off x="159590" y="23915"/>
            <a:ext cx="8854993" cy="71913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800000"/>
                </a:solidFill>
                <a:ea typeface="ＭＳ Ｐゴシック"/>
              </a:rPr>
              <a:t>Mission element</a:t>
            </a:r>
            <a:endParaRPr lang="en-US" sz="3600" dirty="0">
              <a:solidFill>
                <a:srgbClr val="8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676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ctrTitle"/>
          </p:nvPr>
        </p:nvSpPr>
        <p:spPr>
          <a:xfrm>
            <a:off x="-11550" y="0"/>
            <a:ext cx="6512603" cy="71913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800000"/>
                </a:solidFill>
                <a:ea typeface="ＭＳ Ｐゴシック"/>
              </a:rPr>
              <a:t>Examples of </a:t>
            </a:r>
            <a:r>
              <a:rPr lang="en-US" sz="2800" b="1" dirty="0">
                <a:solidFill>
                  <a:srgbClr val="800000"/>
                </a:solidFill>
                <a:ea typeface="ＭＳ Ｐゴシック"/>
              </a:rPr>
              <a:t>c</a:t>
            </a:r>
            <a:r>
              <a:rPr lang="en-US" sz="2800" b="1" dirty="0" smtClean="0">
                <a:solidFill>
                  <a:srgbClr val="800000"/>
                </a:solidFill>
                <a:ea typeface="ＭＳ Ｐゴシック"/>
              </a:rPr>
              <a:t>omplex </a:t>
            </a:r>
            <a:r>
              <a:rPr lang="en-US" sz="2800" b="1" dirty="0" smtClean="0">
                <a:solidFill>
                  <a:srgbClr val="800000"/>
                </a:solidFill>
                <a:ea typeface="ＭＳ Ｐゴシック"/>
              </a:rPr>
              <a:t>lat./long. </a:t>
            </a:r>
            <a:r>
              <a:rPr lang="en-US" sz="2800" b="1" dirty="0" smtClean="0">
                <a:solidFill>
                  <a:srgbClr val="800000"/>
                </a:solidFill>
                <a:ea typeface="ＭＳ Ｐゴシック"/>
              </a:rPr>
              <a:t>structure</a:t>
            </a:r>
            <a:endParaRPr lang="en-US" sz="2800" dirty="0">
              <a:solidFill>
                <a:srgbClr val="800000"/>
              </a:solidFill>
              <a:ea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36" y="939481"/>
            <a:ext cx="2651968" cy="3476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236" y="555732"/>
            <a:ext cx="2506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ountain wave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504" y="815121"/>
            <a:ext cx="3175541" cy="3600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0344" y="555732"/>
            <a:ext cx="183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Temperature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071" y="4600111"/>
            <a:ext cx="347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Fukuhara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 et al. 2017 (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Akatsuki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758" y="3153432"/>
            <a:ext cx="3861242" cy="2893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5183" y="4600111"/>
            <a:ext cx="2914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Ando et al. 2020 (</a:t>
            </a:r>
            <a:r>
              <a:rPr lang="en-US" sz="1600" dirty="0" err="1" smtClean="0">
                <a:solidFill>
                  <a:srgbClr val="0000FF"/>
                </a:solidFill>
                <a:latin typeface="Arial"/>
                <a:cs typeface="Arial"/>
              </a:rPr>
              <a:t>Akatsuki</a:t>
            </a:r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1053" y="6046790"/>
            <a:ext cx="292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Lundin et al 2013 (VEX)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3380" y="2564182"/>
            <a:ext cx="240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hot ion bulk velocity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>
            <a:off x="5965198" y="1866875"/>
            <a:ext cx="3940802" cy="719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800000"/>
                </a:solidFill>
                <a:ea typeface="ＭＳ Ｐゴシック"/>
              </a:rPr>
              <a:t>Example of asymmetry</a:t>
            </a:r>
            <a:endParaRPr lang="en-US" sz="2800" dirty="0">
              <a:solidFill>
                <a:srgbClr val="8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676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697</Words>
  <Application>Microsoft Macintosh PowerPoint</Application>
  <PresentationFormat>A4 Paper (210x297 mm)</PresentationFormat>
  <Paragraphs>101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Advantage of two near-by balloons</vt:lpstr>
      <vt:lpstr>(1) Cloud dynamics/thermodynamics</vt:lpstr>
      <vt:lpstr>(2) Ionospheric/themospheric dynamics</vt:lpstr>
      <vt:lpstr>Mission Profile</vt:lpstr>
      <vt:lpstr>Mission element</vt:lpstr>
      <vt:lpstr>Examples of complex lat./long. structure</vt:lpstr>
    </vt:vector>
  </TitlesOfParts>
  <Company>IRF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Masatoshi Yamauchi</dc:creator>
  <cp:lastModifiedBy>Masatoshi Yamauchi</cp:lastModifiedBy>
  <cp:revision>9</cp:revision>
  <dcterms:created xsi:type="dcterms:W3CDTF">2023-04-20T11:47:00Z</dcterms:created>
  <dcterms:modified xsi:type="dcterms:W3CDTF">2023-04-20T12:36:04Z</dcterms:modified>
</cp:coreProperties>
</file>