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5" r:id="rId3"/>
    <p:sldId id="304" r:id="rId4"/>
    <p:sldId id="306" r:id="rId5"/>
    <p:sldId id="307" r:id="rId6"/>
    <p:sldId id="310" r:id="rId7"/>
    <p:sldId id="311" r:id="rId8"/>
    <p:sldId id="312" r:id="rId9"/>
    <p:sldId id="309" r:id="rId10"/>
  </p:sldIdLst>
  <p:sldSz cx="9906000" cy="741521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599" autoAdjust="0"/>
  </p:normalViewPr>
  <p:slideViewPr>
    <p:cSldViewPr snapToGrid="0" snapToObjects="1">
      <p:cViewPr varScale="1">
        <p:scale>
          <a:sx n="90" d="100"/>
          <a:sy n="90" d="100"/>
        </p:scale>
        <p:origin x="-384" y="-112"/>
      </p:cViewPr>
      <p:guideLst>
        <p:guide orient="horz" pos="233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F6F3A-6257-9449-90A7-0390ADD20E0E}" type="datetimeFigureOut">
              <a:rPr lang="en-US"/>
              <a:pPr>
                <a:defRPr/>
              </a:pPr>
              <a:t>2019-10-29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A62401-9571-F34D-907D-F688A6DDB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8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02C90D-1CBE-CE45-B798-38B6177315C9}" type="datetimeFigureOut">
              <a:rPr lang="en-US"/>
              <a:pPr>
                <a:defRPr/>
              </a:pPr>
              <a:t>2019-10-29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85800"/>
            <a:ext cx="4581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EDD718-B490-C747-B409-B047220A8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EFA94-59C9-C04D-BA80-469B953693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EFA94-59C9-C04D-BA80-469B953693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303528"/>
            <a:ext cx="8420100" cy="158946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201956"/>
            <a:ext cx="6934200" cy="1894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730219"/>
            <a:ext cx="8091488" cy="48936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356497-EF12-214B-82B2-58457FC05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96956"/>
            <a:ext cx="2414588" cy="6326962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83" y="296956"/>
            <a:ext cx="7078663" cy="6326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6EB2-C76D-B74A-8417-87AD682FC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30219"/>
            <a:ext cx="8091488" cy="48936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F24297-3902-734B-9D3E-51A0396F7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764962"/>
            <a:ext cx="8420100" cy="147274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142889"/>
            <a:ext cx="8420100" cy="1622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BBF289-3E4F-9540-8AC2-8F1E7961F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80" y="1730220"/>
            <a:ext cx="4746625" cy="48936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9" y="1730220"/>
            <a:ext cx="4746625" cy="48936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2E59AC-459E-0D47-A1E5-49AD25B08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915400" cy="1235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59843"/>
            <a:ext cx="4376870" cy="691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351584"/>
            <a:ext cx="4376870" cy="42723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659843"/>
            <a:ext cx="4378590" cy="691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351584"/>
            <a:ext cx="4378590" cy="42723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E737CA-4880-B54C-92DD-E3400A293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8E2CCC-C34C-084B-B9F6-B1056CE9E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C13642-0A30-184C-B9B9-307B51C93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5237"/>
            <a:ext cx="3259006" cy="12564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80" y="295241"/>
            <a:ext cx="5537729" cy="63286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51706"/>
            <a:ext cx="3259006" cy="507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B7BB6E-97DD-5443-A805-CB7378129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5190651"/>
            <a:ext cx="5943600" cy="6127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62563"/>
            <a:ext cx="5943600" cy="44491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803439"/>
            <a:ext cx="5943600" cy="870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45DE3D-CEA2-D44D-9BF6-27A40891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4"/>
          <p:cNvSpPr txBox="1">
            <a:spLocks noChangeArrowheads="1"/>
          </p:cNvSpPr>
          <p:nvPr userDrawn="1"/>
        </p:nvSpPr>
        <p:spPr bwMode="auto">
          <a:xfrm>
            <a:off x="9102725" y="6848476"/>
            <a:ext cx="92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Kiruna</a:t>
            </a:r>
          </a:p>
          <a:p>
            <a:pPr eaLnBrk="1" hangingPunct="1"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Sweden</a:t>
            </a:r>
          </a:p>
        </p:txBody>
      </p:sp>
      <p:sp>
        <p:nvSpPr>
          <p:cNvPr id="12" name="Rektangel 4"/>
          <p:cNvSpPr/>
          <p:nvPr userDrawn="1"/>
        </p:nvSpPr>
        <p:spPr>
          <a:xfrm>
            <a:off x="0" y="6848475"/>
            <a:ext cx="9906000" cy="566738"/>
          </a:xfrm>
          <a:prstGeom prst="rect">
            <a:avLst/>
          </a:prstGeom>
          <a:solidFill>
            <a:srgbClr val="002D7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 userDrawn="1"/>
        </p:nvSpPr>
        <p:spPr bwMode="auto">
          <a:xfrm>
            <a:off x="8270879" y="6859588"/>
            <a:ext cx="1635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M. Yamauchi </a:t>
            </a:r>
            <a:r>
              <a:rPr lang="en-US" sz="1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Kiruna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Sweden</a:t>
            </a:r>
          </a:p>
        </p:txBody>
      </p:sp>
      <p:pic>
        <p:nvPicPr>
          <p:cNvPr id="1029" name="Bildobjekt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900865"/>
            <a:ext cx="4762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749800" y="7002463"/>
            <a:ext cx="456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21C0003-E6E0-C242-B4DD-CFB6903A2F85}" type="slidenum">
              <a:rPr lang="en-US" sz="18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oster_FATE - Annotated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742"/>
            <a:ext cx="9906000" cy="534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Utashima_L2_design_p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0"/>
            <a:ext cx="5080000" cy="20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0" y="101440"/>
            <a:ext cx="4670777" cy="123908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FATE: 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Far</a:t>
            </a:r>
            <a:r>
              <a:rPr lang="en-US" sz="3600" b="1" baseline="0" dirty="0" smtClean="0">
                <a:solidFill>
                  <a:srgbClr val="0000FF"/>
                </a:solidFill>
              </a:rPr>
              <a:t> Tail Explore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674" y="2047765"/>
            <a:ext cx="237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(ESA F1 </a:t>
            </a:r>
            <a:r>
              <a:rPr lang="en-US" sz="2400" dirty="0">
                <a:solidFill>
                  <a:srgbClr val="FFFF00"/>
                </a:solidFill>
              </a:rPr>
              <a:t>proposal)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igure6_PM_MS_totflux_vs_K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1" y="2590176"/>
            <a:ext cx="3241675" cy="20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43786" y="4396082"/>
            <a:ext cx="755514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Kp=1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562682" y="3739889"/>
            <a:ext cx="3473096" cy="91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Loss rate : </a:t>
            </a:r>
            <a:r>
              <a:rPr lang="en-US" sz="2000" b="1" dirty="0">
                <a:solidFill>
                  <a:srgbClr val="0432FF"/>
                </a:solidFill>
                <a:latin typeface="Symbol" charset="0"/>
                <a:cs typeface="Symbol" charset="0"/>
              </a:rPr>
              <a:t>µ</a:t>
            </a:r>
            <a:r>
              <a:rPr lang="en-US" sz="2000" b="1" dirty="0">
                <a:solidFill>
                  <a:srgbClr val="0432FF"/>
                </a:solidFill>
                <a:latin typeface="Arial" charset="0"/>
                <a:cs typeface="Arial" charset="0"/>
              </a:rPr>
              <a:t> exp(0.45*Kp</a:t>
            </a:r>
            <a:r>
              <a:rPr lang="en-US" sz="2000" b="1" dirty="0" smtClean="0">
                <a:solidFill>
                  <a:srgbClr val="0432FF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sz="2000" b="1" baseline="30000" dirty="0" smtClean="0">
                <a:solidFill>
                  <a:srgbClr val="0432FF"/>
                </a:solidFill>
                <a:latin typeface="Arial" charset="0"/>
                <a:cs typeface="Arial" charset="0"/>
              </a:rPr>
              <a:t>			</a:t>
            </a:r>
            <a:r>
              <a:rPr lang="en-US" sz="2000" b="1" dirty="0" smtClean="0">
                <a:solidFill>
                  <a:srgbClr val="0432FF"/>
                </a:solidFill>
                <a:latin typeface="Arial" charset="0"/>
                <a:cs typeface="Arial" charset="0"/>
              </a:rPr>
              <a:t>	or </a:t>
            </a:r>
            <a:r>
              <a:rPr lang="en-US" sz="2000" b="1" dirty="0" smtClean="0">
                <a:solidFill>
                  <a:srgbClr val="0432FF"/>
                </a:solidFill>
                <a:latin typeface="Symbol" charset="0"/>
                <a:cs typeface="Symbol" charset="0"/>
              </a:rPr>
              <a:t>µ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432FF"/>
                </a:solidFill>
              </a:rPr>
              <a:t>P</a:t>
            </a:r>
            <a:r>
              <a:rPr lang="en-US" sz="2000" b="1" baseline="-25000" dirty="0" smtClean="0">
                <a:solidFill>
                  <a:srgbClr val="0432FF"/>
                </a:solidFill>
              </a:rPr>
              <a:t>SW</a:t>
            </a:r>
            <a:r>
              <a:rPr lang="en-US" sz="2000" b="1" baseline="30000" dirty="0" smtClean="0">
                <a:solidFill>
                  <a:srgbClr val="0432FF"/>
                </a:solidFill>
              </a:rPr>
              <a:t>2.5</a:t>
            </a:r>
            <a:endParaRPr lang="en-US" sz="2000" b="1" baseline="30000" dirty="0">
              <a:solidFill>
                <a:srgbClr val="0432FF"/>
              </a:solidFill>
              <a:latin typeface="Arial" charset="0"/>
              <a:cs typeface="Arial" charset="0"/>
            </a:endParaRPr>
          </a:p>
          <a:p>
            <a:endParaRPr lang="en-US" sz="2000" b="1" baseline="30000" dirty="0">
              <a:solidFill>
                <a:srgbClr val="0432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64662" y="4339632"/>
            <a:ext cx="755514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Kp=7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99300" y="4088322"/>
            <a:ext cx="1939925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/>
          <a:p>
            <a:r>
              <a:rPr lang="en-US" sz="1400" dirty="0">
                <a:latin typeface="Arial" charset="0"/>
                <a:cs typeface="Arial" charset="0"/>
              </a:rPr>
              <a:t>(Slapak et al., </a:t>
            </a:r>
            <a:r>
              <a:rPr lang="en-US" sz="1400" dirty="0" smtClean="0">
                <a:latin typeface="Arial" charset="0"/>
                <a:cs typeface="Arial" charset="0"/>
              </a:rPr>
              <a:t>2017)</a:t>
            </a:r>
            <a:endParaRPr lang="en-US" sz="1400" dirty="0">
              <a:latin typeface="Arial" charset="0"/>
              <a:cs typeface="Arial" charset="0"/>
            </a:endParaRPr>
          </a:p>
        </p:txBody>
      </p:sp>
      <p:pic>
        <p:nvPicPr>
          <p:cNvPr id="11" name="Picture 1" descr="escape_3route_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722489"/>
            <a:ext cx="2800350" cy="173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164263" y="710626"/>
            <a:ext cx="2874962" cy="71234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3364" y="4637714"/>
            <a:ext cx="5424488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⇒ We expect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  <a:r>
              <a:rPr lang="en-US" sz="2000" b="1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27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s</a:t>
            </a:r>
            <a:r>
              <a:rPr lang="en-US" sz="2000" b="1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-1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only this route</a:t>
            </a:r>
            <a:endParaRPr lang="en-US" sz="2000" baseline="30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3363" y="5228799"/>
            <a:ext cx="5545137" cy="7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Arial" charset="0"/>
                <a:cs typeface="Arial" charset="0"/>
              </a:rPr>
              <a:t>⇒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3·10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43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O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over </a:t>
            </a:r>
            <a:r>
              <a:rPr lang="en-US" sz="2000" b="1" dirty="0">
                <a:latin typeface="Arial" charset="0"/>
                <a:cs typeface="Arial" charset="0"/>
              </a:rPr>
              <a:t>1 </a:t>
            </a:r>
            <a:r>
              <a:rPr lang="en-US" sz="2000" b="1" dirty="0" err="1">
                <a:latin typeface="Arial" charset="0"/>
                <a:cs typeface="Arial" charset="0"/>
              </a:rPr>
              <a:t>Gyr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3·10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16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sec)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70% of present atmospheric O</a:t>
            </a:r>
            <a:r>
              <a:rPr lang="en-US" sz="2000" b="1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(15% of N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727" y="1145150"/>
            <a:ext cx="5102225" cy="218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(a)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much higher EUV flux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than present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(b)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faster solar wind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than present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(c)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much faster rotation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than present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	⇒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stronger solar dynamo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		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⇒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stronger flare / CME / SEP  	  	    		</a:t>
            </a:r>
            <a:r>
              <a:rPr lang="en-US" sz="2000" dirty="0">
                <a:latin typeface="Arial" charset="0"/>
              </a:rPr>
              <a:t>(Solar Energetic Particle)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3363" y="722489"/>
            <a:ext cx="4744674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 dirty="0">
                <a:latin typeface="Arial" charset="0"/>
              </a:rPr>
              <a:t>Ancient solar forcing (young M-stars)</a:t>
            </a:r>
            <a:endParaRPr lang="en-US" sz="2000" dirty="0">
              <a:latin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12727" y="3347275"/>
            <a:ext cx="5262384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/>
          <a:p>
            <a:pPr marL="353949" indent="-353949">
              <a:spcBef>
                <a:spcPct val="20000"/>
              </a:spcBef>
            </a:pPr>
            <a:r>
              <a:rPr lang="en-US" sz="2000" dirty="0">
                <a:latin typeface="Arial" charset="0"/>
                <a:cs typeface="Arial" charset="0"/>
              </a:rPr>
              <a:t>⇒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Kp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=10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or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  <a:latin typeface="Arial" charset="0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=100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as proxy of the past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8250" y="6087117"/>
            <a:ext cx="4767263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cf. Observed O/N ratio fluctuate in 0.1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byr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: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not easy to explain by bioactivity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035778" y="1229006"/>
            <a:ext cx="2128485" cy="3536392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7099300" y="6872807"/>
            <a:ext cx="2311400" cy="394791"/>
          </a:xfrm>
          <a:prstGeom prst="rect">
            <a:avLst/>
          </a:prstGeom>
        </p:spPr>
        <p:txBody>
          <a:bodyPr/>
          <a:lstStyle/>
          <a:p>
            <a:fld id="{20E057BB-D131-2D4B-99EF-251889B14769}" type="slidenum">
              <a:rPr lang="en-US" smtClean="0"/>
              <a:t>2</a:t>
            </a:fld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ctrTitle"/>
          </p:nvPr>
        </p:nvSpPr>
        <p:spPr>
          <a:xfrm>
            <a:off x="0" y="1"/>
            <a:ext cx="9906000" cy="710626"/>
          </a:xfrm>
        </p:spPr>
        <p:txBody>
          <a:bodyPr/>
          <a:lstStyle/>
          <a:p>
            <a:pPr rtl="0" fontAlgn="base"/>
            <a:r>
              <a:rPr lang="ja-JP" altLang="en-US" sz="3600" b="1" dirty="0" smtClean="0">
                <a:effectLst/>
              </a:rPr>
              <a:t>　</a:t>
            </a:r>
            <a:r>
              <a:rPr lang="sv-SE" altLang="ja-JP" sz="3600" b="1" dirty="0" smtClean="0">
                <a:effectLst/>
              </a:rPr>
              <a:t>Scienc</a:t>
            </a:r>
            <a:r>
              <a:rPr lang="sv-SE" altLang="ja-JP" sz="3600" b="1" dirty="0" smtClean="0"/>
              <a:t>e 1: </a:t>
            </a:r>
            <a:r>
              <a:rPr lang="sv-SE" altLang="ja-JP" sz="3600" b="1" dirty="0" smtClean="0">
                <a:effectLst/>
              </a:rPr>
              <a:t>Ion </a:t>
            </a:r>
            <a:r>
              <a:rPr lang="sv-SE" altLang="ja-JP" sz="3600" b="1" dirty="0" err="1" smtClean="0">
                <a:effectLst/>
              </a:rPr>
              <a:t>escape</a:t>
            </a:r>
            <a:r>
              <a:rPr lang="sv-SE" altLang="ja-JP" sz="3600" b="1" dirty="0" smtClean="0">
                <a:effectLst/>
              </a:rPr>
              <a:t> from the Earth</a:t>
            </a:r>
            <a:endParaRPr lang="en-US" sz="3600" b="1" dirty="0" smtClean="0">
              <a:effectLst/>
            </a:endParaRPr>
          </a:p>
        </p:txBody>
      </p:sp>
      <p:pic>
        <p:nvPicPr>
          <p:cNvPr id="2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97" y="5002699"/>
            <a:ext cx="36083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861259" y="5164624"/>
            <a:ext cx="6588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  <a:cs typeface="Arial" charset="0"/>
              </a:rPr>
              <a:t>10</a:t>
            </a:r>
            <a:r>
              <a:rPr lang="en-US" sz="2000" b="1" baseline="30000" dirty="0">
                <a:latin typeface="Arial" charset="0"/>
                <a:cs typeface="Arial" charset="0"/>
              </a:rPr>
              <a:t>26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</a:p>
          <a:p>
            <a:endParaRPr lang="en-US" sz="2000" b="1" dirty="0">
              <a:latin typeface="Arial" charset="0"/>
              <a:cs typeface="Arial" charset="0"/>
            </a:endParaRPr>
          </a:p>
          <a:p>
            <a:r>
              <a:rPr lang="en-US" sz="2000" b="1" dirty="0">
                <a:latin typeface="Arial" charset="0"/>
                <a:cs typeface="Arial" charset="0"/>
              </a:rPr>
              <a:t>10</a:t>
            </a:r>
            <a:r>
              <a:rPr lang="en-US" sz="2000" b="1" baseline="30000" dirty="0">
                <a:latin typeface="Arial" charset="0"/>
                <a:cs typeface="Arial" charset="0"/>
              </a:rPr>
              <a:t>25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</a:p>
          <a:p>
            <a:endParaRPr lang="en-US" sz="2000" b="1" dirty="0">
              <a:latin typeface="Arial" charset="0"/>
              <a:cs typeface="Arial" charset="0"/>
            </a:endParaRPr>
          </a:p>
          <a:p>
            <a:r>
              <a:rPr lang="en-US" sz="2000" b="1" dirty="0">
                <a:latin typeface="Arial" charset="0"/>
                <a:cs typeface="Arial" charset="0"/>
              </a:rPr>
              <a:t>10</a:t>
            </a:r>
            <a:r>
              <a:rPr lang="en-US" sz="2000" b="1" baseline="30000" dirty="0">
                <a:latin typeface="Arial" charset="0"/>
                <a:cs typeface="Arial" charset="0"/>
              </a:rPr>
              <a:t>24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080251" y="4954073"/>
            <a:ext cx="1939925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/>
          <a:p>
            <a:r>
              <a:rPr lang="en-US" sz="1400" dirty="0" smtClean="0">
                <a:latin typeface="Arial" charset="0"/>
                <a:cs typeface="Arial" charset="0"/>
              </a:rPr>
              <a:t>(Schilling et </a:t>
            </a:r>
            <a:r>
              <a:rPr lang="en-US" sz="1400" dirty="0">
                <a:latin typeface="Arial" charset="0"/>
                <a:cs typeface="Arial" charset="0"/>
              </a:rPr>
              <a:t>al., </a:t>
            </a:r>
            <a:r>
              <a:rPr lang="en-US" sz="1400" dirty="0" smtClean="0">
                <a:latin typeface="Arial" charset="0"/>
                <a:cs typeface="Arial" charset="0"/>
              </a:rPr>
              <a:t>2019)</a:t>
            </a: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8732928" y="2688951"/>
            <a:ext cx="66014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10</a:t>
            </a:r>
            <a:r>
              <a:rPr lang="en-US" sz="2000" b="1" baseline="30000" dirty="0">
                <a:latin typeface="Arial" charset="0"/>
                <a:cs typeface="Arial" charset="0"/>
              </a:rPr>
              <a:t>26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</a:p>
          <a:p>
            <a:pPr>
              <a:spcAft>
                <a:spcPts val="1500"/>
              </a:spcAft>
            </a:pPr>
            <a:r>
              <a:rPr lang="en-US" sz="2000" b="1" dirty="0" smtClean="0">
                <a:latin typeface="Arial" charset="0"/>
                <a:cs typeface="Arial" charset="0"/>
              </a:rPr>
              <a:t>10</a:t>
            </a:r>
            <a:r>
              <a:rPr lang="en-US" sz="2000" b="1" baseline="30000" dirty="0" smtClean="0">
                <a:latin typeface="Arial" charset="0"/>
                <a:cs typeface="Arial" charset="0"/>
              </a:rPr>
              <a:t>25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endParaRPr lang="en-US" sz="2000" b="1" dirty="0">
              <a:latin typeface="Arial" charset="0"/>
              <a:cs typeface="Arial" charset="0"/>
            </a:endParaRPr>
          </a:p>
          <a:p>
            <a:pPr>
              <a:spcAft>
                <a:spcPts val="1500"/>
              </a:spcAft>
            </a:pPr>
            <a:r>
              <a:rPr lang="en-US" sz="2000" b="1" dirty="0" smtClean="0">
                <a:latin typeface="Arial" charset="0"/>
                <a:cs typeface="Arial" charset="0"/>
              </a:rPr>
              <a:t>10</a:t>
            </a:r>
            <a:r>
              <a:rPr lang="en-US" sz="2000" b="1" baseline="30000" dirty="0" smtClean="0">
                <a:latin typeface="Arial" charset="0"/>
                <a:cs typeface="Arial" charset="0"/>
              </a:rPr>
              <a:t>24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2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930"/>
            <a:ext cx="9115425" cy="540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59061" y="647648"/>
            <a:ext cx="2505075" cy="46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~ 10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25-26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s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-1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70536" y="3934716"/>
            <a:ext cx="1916112" cy="46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≤ 10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25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s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-1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989886" y="4132111"/>
            <a:ext cx="1916112" cy="46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≤ 10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25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s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-1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38362" y="3459249"/>
            <a:ext cx="2505075" cy="46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≤ 10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24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s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-1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3116" y="6244559"/>
            <a:ext cx="2505075" cy="46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en-US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≤ 10</a:t>
            </a:r>
            <a:r>
              <a:rPr lang="en-US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24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s</a:t>
            </a:r>
            <a:r>
              <a:rPr lang="en-US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-1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99298" y="6243389"/>
            <a:ext cx="2311400" cy="394791"/>
          </a:xfrm>
          <a:prstGeom prst="rect">
            <a:avLst/>
          </a:prstGeom>
        </p:spPr>
        <p:txBody>
          <a:bodyPr/>
          <a:lstStyle/>
          <a:p>
            <a:fld id="{20E057BB-D131-2D4B-99EF-251889B14769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0" y="1"/>
            <a:ext cx="9906000" cy="1277066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ea typeface="ＭＳ Ｐゴシック"/>
                <a:cs typeface="ＭＳ Ｐゴシック"/>
              </a:rPr>
              <a:t>All ions should go to </a:t>
            </a:r>
            <a:r>
              <a:rPr lang="en-US" sz="36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L2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90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52675"/>
              </p:ext>
            </p:extLst>
          </p:nvPr>
        </p:nvGraphicFramePr>
        <p:xfrm>
          <a:off x="0" y="806084"/>
          <a:ext cx="9906000" cy="6050654"/>
        </p:xfrm>
        <a:graphic>
          <a:graphicData uri="http://schemas.openxmlformats.org/drawingml/2006/table">
            <a:tbl>
              <a:tblPr/>
              <a:tblGrid>
                <a:gridCol w="2559828"/>
                <a:gridCol w="4399706"/>
                <a:gridCol w="2946466"/>
              </a:tblGrid>
              <a:tr h="2503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mechanism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317" marR="7431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explanation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317" marR="7431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Where?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93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Jeans escape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Thermal tail exceeds the escape velocity 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exobase (M, ancient E?)</a:t>
                      </a: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Hydrodynamic blow off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Massive escape when thermal energy exceeds escape energy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near exobase (ancient)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Momentum exchange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Light neutrals collide with heavy molecules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above exobase (M, ancient E/V?)</a:t>
                      </a: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Photochemical </a:t>
                      </a: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energization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Recombination </a:t>
                      </a:r>
                      <a:r>
                        <a:rPr kumimoji="0" lang="en-US" sz="18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etc.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 supply the escape energy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exosphere (M, ancient)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Charge-exchange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Trapped ion with escape velocity strives an electron from neutral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above mirror altitude (E)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Atmospheric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sputtering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charset="0"/>
                          <a:cs typeface="Arial"/>
                        </a:rPr>
                        <a:t>Precipitating heavy ions (pickup or trapped ones) impact the atmosphere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around and above exobase (M, V&gt;E)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Ion pickup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Cold ions that are newly exposed to solar wind are removed by the solar wind </a:t>
                      </a: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ExB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outer exosphere (M&gt;V, ancient E?) </a:t>
                      </a: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Ions accelerated by field reach SW</a:t>
                      </a: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//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 acceleration (DC field) and wave-particle interactions (AC field). 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ionosphere &amp; magnetosphere (E&gt;M&gt;V?)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Large-scale momentum transfer &amp; instabilities 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Solar wind </a:t>
                      </a: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Dynamic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 and EM forces push the planetary plasma anti-sunward.  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magnetospheric boundary and tail (E&gt;M, V)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Magnetopause shadowing (ions)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The drifting ions overshoot the magnetospheric boundary.  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inner magnetosphere (E)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Plasmaspheric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 wind and plumes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Detachment or expansion of cold plasma by instability or pressure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4" marR="74294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plasmasphere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 (E)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80" marR="7428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2"/>
          <p:cNvSpPr txBox="1">
            <a:spLocks noChangeArrowheads="1"/>
          </p:cNvSpPr>
          <p:nvPr/>
        </p:nvSpPr>
        <p:spPr bwMode="auto">
          <a:xfrm rot="16200000">
            <a:off x="1461493" y="1685658"/>
            <a:ext cx="1853803" cy="4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0000FF"/>
                </a:solidFill>
                <a:latin typeface="Arial" charset="0"/>
              </a:rPr>
              <a:t>neutrals</a:t>
            </a:r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 rot="16200000">
            <a:off x="1848271" y="5516777"/>
            <a:ext cx="1043623" cy="4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>
                <a:solidFill>
                  <a:srgbClr val="FF0000"/>
                </a:solidFill>
                <a:latin typeface="Arial" charset="0"/>
              </a:rPr>
              <a:t>ions</a:t>
            </a:r>
          </a:p>
        </p:txBody>
      </p:sp>
      <p:sp>
        <p:nvSpPr>
          <p:cNvPr id="6" name="ZoneTexte 6"/>
          <p:cNvSpPr txBox="1">
            <a:spLocks noChangeArrowheads="1"/>
          </p:cNvSpPr>
          <p:nvPr/>
        </p:nvSpPr>
        <p:spPr bwMode="auto">
          <a:xfrm rot="16200000">
            <a:off x="1381947" y="3267745"/>
            <a:ext cx="1987689" cy="4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CC66FF"/>
                </a:solidFill>
                <a:latin typeface="Arial" charset="0"/>
              </a:rPr>
              <a:t>both mixed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99300" y="5847647"/>
            <a:ext cx="2311400" cy="394791"/>
          </a:xfrm>
          <a:prstGeom prst="rect">
            <a:avLst/>
          </a:prstGeom>
        </p:spPr>
        <p:txBody>
          <a:bodyPr/>
          <a:lstStyle/>
          <a:p>
            <a:fld id="{20E057BB-D131-2D4B-99EF-251889B14769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0550" y="11352"/>
            <a:ext cx="8420100" cy="794733"/>
          </a:xfrm>
        </p:spPr>
        <p:txBody>
          <a:bodyPr/>
          <a:lstStyle/>
          <a:p>
            <a:pPr rtl="0" fontAlgn="base"/>
            <a:r>
              <a:rPr lang="en-US" sz="3600" b="1" kern="1200" dirty="0" smtClean="0">
                <a:solidFill>
                  <a:srgbClr val="000000"/>
                </a:solidFill>
                <a:effectLst/>
                <a:latin typeface="Arial"/>
                <a:ea typeface="ＭＳ Ｐゴシック"/>
                <a:cs typeface="ＭＳ Ｐゴシック"/>
              </a:rPr>
              <a:t>Escapes mechanisms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799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40581"/>
              </p:ext>
            </p:extLst>
          </p:nvPr>
        </p:nvGraphicFramePr>
        <p:xfrm>
          <a:off x="150813" y="1001865"/>
          <a:ext cx="9594716" cy="4892040"/>
        </p:xfrm>
        <a:graphic>
          <a:graphicData uri="http://schemas.openxmlformats.org/drawingml/2006/table">
            <a:tbl>
              <a:tblPr/>
              <a:tblGrid>
                <a:gridCol w="3475743"/>
                <a:gridCol w="1030111"/>
                <a:gridCol w="5088862"/>
              </a:tblGrid>
              <a:tr h="248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mechanism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320" marR="7432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present Earth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320" marR="7432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ancient Earth?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320" marR="74320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Jeans escape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-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yes? (need to understand present exosphere)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</a:tr>
              <a:tr h="246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Hydrodynamic blow off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-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yes? (need to understand present exosphere)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</a:tr>
              <a:tr h="246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Momentum exchange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-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yes? (need to understand present exosphere)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</a:tr>
              <a:tr h="2627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Photochemical </a:t>
                      </a:r>
                      <a:r>
                        <a:rPr kumimoji="0" lang="en-US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energization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-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FFF"/>
                    </a:solidFill>
                  </a:tcPr>
                </a:tc>
              </a:tr>
              <a:tr h="1455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Charge-exchange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? (need to understand ring current)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</a:tr>
              <a:tr h="1455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Atmospheric sputtering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-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yes? (need to understand past cusp)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</a:tr>
              <a:tr h="1455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Ion pickup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-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FF"/>
                    </a:solidFill>
                  </a:tcPr>
                </a:tc>
              </a:tr>
              <a:tr h="2627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Ions accelerated by field reach SW</a:t>
                      </a: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 !</a:t>
                      </a: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</a:t>
                      </a: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</a:tr>
              <a:tr h="2627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Large-scale momentum transfer &amp; instabilities 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yes? (need to understand past magnetosphere)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</a:tr>
              <a:tr h="2627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Magnetopause shadowing (ions)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yes? (need to understand past ring current)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</a:tr>
              <a:tr h="2627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Plasmaspheric</a:t>
                      </a: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 wind and plumes</a:t>
                      </a:r>
                      <a:endParaRPr kumimoji="0" lang="en-US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Osaka" charset="0"/>
                        <a:cs typeface="Arial"/>
                      </a:endParaRP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</a:t>
                      </a: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Osaka" charset="0"/>
                          <a:cs typeface="Arial"/>
                        </a:rPr>
                        <a:t>yes? (need to understand past plasmasphere)</a:t>
                      </a:r>
                    </a:p>
                  </a:txBody>
                  <a:tcPr marL="74297" marR="74297" marT="0" marB="0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D3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2"/>
          <p:cNvSpPr txBox="1">
            <a:spLocks noChangeArrowheads="1"/>
          </p:cNvSpPr>
          <p:nvPr/>
        </p:nvSpPr>
        <p:spPr bwMode="auto">
          <a:xfrm rot="16200000">
            <a:off x="3545674" y="2126714"/>
            <a:ext cx="1853803" cy="4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0000FF"/>
                </a:solidFill>
                <a:latin typeface="Arial" charset="0"/>
              </a:rPr>
              <a:t>neutrals</a:t>
            </a:r>
          </a:p>
        </p:txBody>
      </p:sp>
      <p:sp>
        <p:nvSpPr>
          <p:cNvPr id="6" name="ZoneTexte 6"/>
          <p:cNvSpPr txBox="1">
            <a:spLocks noChangeArrowheads="1"/>
          </p:cNvSpPr>
          <p:nvPr/>
        </p:nvSpPr>
        <p:spPr bwMode="auto">
          <a:xfrm rot="16200000">
            <a:off x="3950765" y="4863442"/>
            <a:ext cx="1043623" cy="4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ions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 rot="16200000">
            <a:off x="3480203" y="3339553"/>
            <a:ext cx="1987689" cy="4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7" tIns="49478" rIns="98957" bIns="494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CC66FF"/>
                </a:solidFill>
                <a:latin typeface="Arial" charset="0"/>
              </a:rPr>
              <a:t>both mixed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7209" y="0"/>
            <a:ext cx="8420100" cy="797935"/>
          </a:xfrm>
        </p:spPr>
        <p:txBody>
          <a:bodyPr/>
          <a:lstStyle/>
          <a:p>
            <a:pPr rtl="0" fontAlgn="base"/>
            <a:r>
              <a:rPr lang="en-US" sz="3200" b="1" kern="1200" dirty="0" smtClean="0">
                <a:solidFill>
                  <a:srgbClr val="000000"/>
                </a:solidFill>
                <a:effectLst/>
                <a:latin typeface="Arial"/>
                <a:ea typeface="ＭＳ Ｐゴシック"/>
                <a:cs typeface="ＭＳ Ｐゴシック"/>
              </a:rPr>
              <a:t>Main escape mechanism for </a:t>
            </a:r>
            <a:r>
              <a:rPr lang="en-US" sz="3200" b="1" kern="1200" smtClean="0">
                <a:solidFill>
                  <a:srgbClr val="0000FF"/>
                </a:solidFill>
                <a:effectLst/>
                <a:latin typeface="Arial"/>
                <a:ea typeface="ＭＳ Ｐゴシック"/>
                <a:cs typeface="ＭＳ Ｐゴシック"/>
              </a:rPr>
              <a:t>the </a:t>
            </a:r>
            <a:r>
              <a:rPr lang="en-US" sz="3200" b="1" kern="1200" smtClean="0">
                <a:solidFill>
                  <a:srgbClr val="0000FF"/>
                </a:solidFill>
                <a:effectLst/>
                <a:latin typeface="Arial"/>
                <a:ea typeface="ＭＳ Ｐゴシック"/>
                <a:cs typeface="ＭＳ Ｐゴシック"/>
              </a:rPr>
              <a:t>Earth</a:t>
            </a:r>
            <a:endParaRPr lang="en-US" dirty="0" smtClean="0">
              <a:effectLst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92697" y="5845741"/>
            <a:ext cx="0" cy="263604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65385" y="5989592"/>
            <a:ext cx="2668615" cy="646315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b="1" dirty="0" smtClean="0">
                <a:latin typeface="Arial" charset="0"/>
              </a:rPr>
              <a:t>Mission for only ion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⇒</a:t>
            </a:r>
            <a:r>
              <a:rPr lang="en-US" dirty="0">
                <a:latin typeface="Arial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Arial" charset="0"/>
              </a:rPr>
              <a:t>can be downstream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7320" y="5961443"/>
            <a:ext cx="4140570" cy="923314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dirty="0" smtClean="0">
                <a:latin typeface="Arial" charset="0"/>
              </a:rPr>
              <a:t>To understand both ion and neutral, low perigee elliptic orbit is needed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⇒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Arial" charset="0"/>
              </a:rPr>
              <a:t>ESCAPE</a:t>
            </a:r>
            <a:endParaRPr lang="en-US" b="1" i="1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485633" y="5813475"/>
            <a:ext cx="0" cy="263604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98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3251" y="687494"/>
            <a:ext cx="8521750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CME is along the solar wind,  but not Solar Energetic Particles (SEP)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7099300" y="6872807"/>
            <a:ext cx="2311400" cy="394791"/>
          </a:xfrm>
          <a:prstGeom prst="rect">
            <a:avLst/>
          </a:prstGeom>
        </p:spPr>
        <p:txBody>
          <a:bodyPr/>
          <a:lstStyle/>
          <a:p>
            <a:fld id="{20E057BB-D131-2D4B-99EF-251889B14769}" type="slidenum">
              <a:rPr lang="en-US" smtClean="0"/>
              <a:t>6</a:t>
            </a:fld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ctrTitle"/>
          </p:nvPr>
        </p:nvSpPr>
        <p:spPr>
          <a:xfrm>
            <a:off x="0" y="1"/>
            <a:ext cx="9906000" cy="710626"/>
          </a:xfrm>
        </p:spPr>
        <p:txBody>
          <a:bodyPr/>
          <a:lstStyle/>
          <a:p>
            <a:pPr rtl="0" fontAlgn="base"/>
            <a:r>
              <a:rPr lang="sv-SE" altLang="ja-JP" sz="3600" b="1" dirty="0" smtClean="0">
                <a:effectLst/>
              </a:rPr>
              <a:t>Scienc</a:t>
            </a:r>
            <a:r>
              <a:rPr lang="sv-SE" altLang="ja-JP" sz="3600" b="1" dirty="0" smtClean="0"/>
              <a:t>e 2: </a:t>
            </a:r>
            <a:r>
              <a:rPr lang="sv-SE" altLang="ja-JP" sz="3600" b="1" dirty="0" smtClean="0"/>
              <a:t>Space </a:t>
            </a:r>
            <a:r>
              <a:rPr lang="sv-SE" altLang="ja-JP" sz="3600" b="1" dirty="0" err="1" smtClean="0"/>
              <a:t>Weather</a:t>
            </a:r>
            <a:r>
              <a:rPr lang="sv-SE" altLang="ja-JP" sz="3600" b="1" dirty="0" smtClean="0"/>
              <a:t> </a:t>
            </a:r>
            <a:endParaRPr lang="en-US" sz="3600" b="1" dirty="0" smtClean="0">
              <a:effectLst/>
            </a:endParaRPr>
          </a:p>
        </p:txBody>
      </p:sp>
      <p:pic>
        <p:nvPicPr>
          <p:cNvPr id="23" name="Picture 1" descr="ACE_GOES-201709_fig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581"/>
            <a:ext cx="9906000" cy="629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3440113" y="1286999"/>
            <a:ext cx="0" cy="593454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88150" y="1286999"/>
            <a:ext cx="0" cy="593454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354692" y="5075900"/>
            <a:ext cx="171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baseline="30000" dirty="0" smtClean="0">
                <a:solidFill>
                  <a:srgbClr val="0000FF"/>
                </a:solidFill>
              </a:rPr>
              <a:t>st </a:t>
            </a:r>
            <a:r>
              <a:rPr lang="en-US" b="1" dirty="0" smtClean="0">
                <a:solidFill>
                  <a:srgbClr val="008000"/>
                </a:solidFill>
              </a:rPr>
              <a:t>SEP</a:t>
            </a:r>
            <a:r>
              <a:rPr lang="en-US" b="1" dirty="0" smtClean="0">
                <a:solidFill>
                  <a:srgbClr val="0000FF"/>
                </a:solidFill>
              </a:rPr>
              <a:t>/CME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5923592" y="5085705"/>
            <a:ext cx="1780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b="1" baseline="30000" dirty="0" smtClean="0">
                <a:solidFill>
                  <a:srgbClr val="0000FF"/>
                </a:solidFill>
              </a:rPr>
              <a:t>nd </a:t>
            </a:r>
            <a:r>
              <a:rPr lang="en-US" b="1" dirty="0" smtClean="0">
                <a:solidFill>
                  <a:srgbClr val="008000"/>
                </a:solidFill>
              </a:rPr>
              <a:t>SEP</a:t>
            </a:r>
            <a:r>
              <a:rPr lang="en-US" b="1" dirty="0" smtClean="0">
                <a:solidFill>
                  <a:srgbClr val="0000FF"/>
                </a:solidFill>
              </a:rPr>
              <a:t>/CME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10705" y="1286999"/>
            <a:ext cx="0" cy="5934545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63522" y="1287000"/>
            <a:ext cx="0" cy="5934544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0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ACE_GOES-201709_fig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794"/>
            <a:ext cx="9906000" cy="61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2274191" y="618552"/>
            <a:ext cx="171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baseline="30000" dirty="0" smtClean="0">
                <a:solidFill>
                  <a:srgbClr val="0000FF"/>
                </a:solidFill>
              </a:rPr>
              <a:t>st </a:t>
            </a:r>
            <a:r>
              <a:rPr lang="en-US" b="1" dirty="0" smtClean="0">
                <a:solidFill>
                  <a:srgbClr val="008000"/>
                </a:solidFill>
              </a:rPr>
              <a:t>SEP</a:t>
            </a:r>
            <a:r>
              <a:rPr lang="en-US" b="1" dirty="0" smtClean="0">
                <a:solidFill>
                  <a:srgbClr val="0000FF"/>
                </a:solidFill>
              </a:rPr>
              <a:t>/CME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440113" y="967794"/>
            <a:ext cx="0" cy="562228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88150" y="967794"/>
            <a:ext cx="0" cy="562228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5718489" y="618552"/>
            <a:ext cx="1780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b="1" baseline="30000" dirty="0" smtClean="0">
                <a:solidFill>
                  <a:srgbClr val="0000FF"/>
                </a:solidFill>
              </a:rPr>
              <a:t>nd </a:t>
            </a:r>
            <a:r>
              <a:rPr lang="en-US" b="1" dirty="0" smtClean="0">
                <a:solidFill>
                  <a:srgbClr val="008000"/>
                </a:solidFill>
              </a:rPr>
              <a:t>SEP</a:t>
            </a:r>
            <a:r>
              <a:rPr lang="en-US" b="1" dirty="0" smtClean="0">
                <a:solidFill>
                  <a:srgbClr val="0000FF"/>
                </a:solidFill>
              </a:rPr>
              <a:t>/CME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410705" y="967794"/>
            <a:ext cx="0" cy="562228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52939" y="967794"/>
            <a:ext cx="0" cy="5622274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7557" y="3473"/>
            <a:ext cx="9525000" cy="659734"/>
          </a:xfrm>
        </p:spPr>
        <p:txBody>
          <a:bodyPr/>
          <a:lstStyle/>
          <a:p>
            <a:pPr rtl="0" fontAlgn="base"/>
            <a:r>
              <a:rPr lang="en-US" sz="3600" b="1" kern="1200" dirty="0" smtClean="0">
                <a:effectLst/>
                <a:latin typeface="Arial"/>
                <a:ea typeface="ＭＳ Ｐゴシック"/>
                <a:cs typeface="ＭＳ Ｐゴシック"/>
              </a:rPr>
              <a:t>CME is along the solar wind,  but not SEP</a:t>
            </a:r>
          </a:p>
        </p:txBody>
      </p:sp>
    </p:spTree>
    <p:extLst>
      <p:ext uri="{BB962C8B-B14F-4D97-AF65-F5344CB8AC3E}">
        <p14:creationId xmlns:p14="http://schemas.microsoft.com/office/powerpoint/2010/main" val="170705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7557" y="3473"/>
            <a:ext cx="9525000" cy="659734"/>
          </a:xfrm>
        </p:spPr>
        <p:txBody>
          <a:bodyPr/>
          <a:lstStyle/>
          <a:p>
            <a:pPr rtl="0" fontAlgn="base"/>
            <a:r>
              <a:rPr lang="en-US" sz="3600" b="1" kern="1200" dirty="0" smtClean="0">
                <a:effectLst/>
                <a:latin typeface="Arial"/>
                <a:ea typeface="ＭＳ Ｐゴシック"/>
                <a:cs typeface="ＭＳ Ｐゴシック"/>
              </a:rPr>
              <a:t>CME is along the solar wind,  but not SEP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2727" y="1145150"/>
            <a:ext cx="9269940" cy="26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L1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obs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≠  Geosynchronous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SEP flow along B rather than along SW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⇒ Space Weather does not protect space telescope at L2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&amp;  L1 + L2 combined data must be compared to GOES data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		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⇒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Solar wind  + SEP monitor at L2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0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093200" y="7432378"/>
            <a:ext cx="812800" cy="425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D427B-4ADE-594C-A13B-EC3DF4A57C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2"/>
            <a:ext cx="1593850" cy="66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ATE_placing_verti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4278313" cy="73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81477" y="1611779"/>
            <a:ext cx="4556125" cy="2862306"/>
          </a:xfrm>
          <a:prstGeom prst="rect">
            <a:avLst/>
          </a:prstGeom>
        </p:spPr>
        <p:txBody>
          <a:bodyPr lIns="91423" tIns="45712" rIns="91423" bIns="45712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One mother (left) + two 6U cubesat</a:t>
            </a:r>
          </a:p>
          <a:p>
            <a:pPr>
              <a:defRPr/>
            </a:pPr>
            <a:endParaRPr lang="en-US" b="1" dirty="0">
              <a:latin typeface="Arial" charset="0"/>
              <a:cs typeface="Arial" charset="0"/>
            </a:endParaRPr>
          </a:p>
          <a:p>
            <a:pPr marL="285699" indent="-285699"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MCP-type ion up to 60 keV = 850 km/s O</a:t>
            </a:r>
            <a:r>
              <a:rPr lang="en-US" sz="1600" baseline="30000" dirty="0">
                <a:latin typeface="Arial" charset="0"/>
                <a:cs typeface="Arial" charset="0"/>
              </a:rPr>
              <a:t>+</a:t>
            </a:r>
          </a:p>
          <a:p>
            <a:pPr marL="285699" indent="-285699"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Good mass resolution up to 30 keV</a:t>
            </a:r>
          </a:p>
          <a:p>
            <a:pPr marL="285699" indent="-285699"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SSD-type ions above</a:t>
            </a:r>
          </a:p>
          <a:p>
            <a:pPr marL="285699" indent="-285699"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Minimum field package</a:t>
            </a: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The cubesat is equipped </a:t>
            </a:r>
          </a:p>
          <a:p>
            <a:pPr marL="285699" indent="-285699"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MCP type ion mass for 0.1-20 keV</a:t>
            </a:r>
          </a:p>
          <a:p>
            <a:pPr marL="285699" indent="-285699"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SSD-type ions for 15-85 keV = 1000 km/s O</a:t>
            </a:r>
            <a:r>
              <a:rPr lang="en-US" sz="1600" baseline="30000" dirty="0">
                <a:latin typeface="Arial" charset="0"/>
                <a:cs typeface="Arial" charset="0"/>
              </a:rPr>
              <a:t>+</a:t>
            </a:r>
          </a:p>
          <a:p>
            <a:pPr marL="285699" indent="-285699"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One more (LP or B)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181476" y="4919446"/>
            <a:ext cx="4430713" cy="180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>
                <a:latin typeface="Arial" charset="0"/>
                <a:cs typeface="Arial" charset="0"/>
              </a:rPr>
              <a:t> (1) obtain the total ion escape and variability,</a:t>
            </a:r>
          </a:p>
          <a:p>
            <a:pPr>
              <a:spcBef>
                <a:spcPts val="600"/>
              </a:spcBef>
            </a:pPr>
            <a:r>
              <a:rPr lang="en-US" sz="1600">
                <a:latin typeface="Arial" charset="0"/>
                <a:cs typeface="Arial" charset="0"/>
              </a:rPr>
              <a:t> (2) identify the relative importance of the different ion escape routes </a:t>
            </a:r>
          </a:p>
          <a:p>
            <a:pPr>
              <a:spcBef>
                <a:spcPts val="600"/>
              </a:spcBef>
            </a:pPr>
            <a:r>
              <a:rPr lang="en-US" sz="1600">
                <a:latin typeface="Arial" charset="0"/>
                <a:cs typeface="Arial" charset="0"/>
              </a:rPr>
              <a:t> (3) more accurate space weather warning</a:t>
            </a:r>
          </a:p>
          <a:p>
            <a:pPr>
              <a:spcBef>
                <a:spcPts val="600"/>
              </a:spcBef>
            </a:pPr>
            <a:r>
              <a:rPr lang="en-US" sz="1600">
                <a:latin typeface="Arial" charset="0"/>
                <a:cs typeface="Arial" charset="0"/>
              </a:rPr>
              <a:t> (4) study fine-scale magnetospheric boundary far downstream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78315" y="116358"/>
            <a:ext cx="4125383" cy="1238277"/>
          </a:xfrm>
        </p:spPr>
        <p:txBody>
          <a:bodyPr/>
          <a:lstStyle/>
          <a:p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FAr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Tail Explorer </a:t>
            </a:r>
            <a:br>
              <a:rPr lang="en-US" sz="36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(FATE) 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Arial" charset="0"/>
              </a:rPr>
            </a:b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9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798</Words>
  <Application>Microsoft Macintosh PowerPoint</Application>
  <PresentationFormat>Custom</PresentationFormat>
  <Paragraphs>156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FATE:  Far Tail Explore</vt:lpstr>
      <vt:lpstr>　Science 1: Ion escape from the Earth</vt:lpstr>
      <vt:lpstr>All ions should go to L2</vt:lpstr>
      <vt:lpstr>Escapes mechanisms</vt:lpstr>
      <vt:lpstr>Main escape mechanism for the Earth</vt:lpstr>
      <vt:lpstr>Science 2: Space Weather </vt:lpstr>
      <vt:lpstr>CME is along the solar wind,  but not SEP</vt:lpstr>
      <vt:lpstr>CME is along the solar wind,  but not SEP</vt:lpstr>
      <vt:lpstr>FAr Tail Explorer  (FATE)  </vt:lpstr>
    </vt:vector>
  </TitlesOfParts>
  <Company>IRF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Yamauchi</dc:creator>
  <cp:lastModifiedBy>Yamauchi</cp:lastModifiedBy>
  <cp:revision>113</cp:revision>
  <dcterms:created xsi:type="dcterms:W3CDTF">2017-10-24T12:39:58Z</dcterms:created>
  <dcterms:modified xsi:type="dcterms:W3CDTF">2019-10-29T19:01:41Z</dcterms:modified>
</cp:coreProperties>
</file>